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673" r:id="rId5"/>
  </p:sldMasterIdLst>
  <p:notesMasterIdLst>
    <p:notesMasterId r:id="rId43"/>
  </p:notesMasterIdLst>
  <p:sldIdLst>
    <p:sldId id="256" r:id="rId6"/>
    <p:sldId id="261" r:id="rId7"/>
    <p:sldId id="284" r:id="rId8"/>
    <p:sldId id="2076136265" r:id="rId9"/>
    <p:sldId id="3370" r:id="rId10"/>
    <p:sldId id="3371" r:id="rId11"/>
    <p:sldId id="1972" r:id="rId12"/>
    <p:sldId id="1973" r:id="rId13"/>
    <p:sldId id="11630" r:id="rId14"/>
    <p:sldId id="11642" r:id="rId15"/>
    <p:sldId id="11648" r:id="rId16"/>
    <p:sldId id="11629" r:id="rId17"/>
    <p:sldId id="8537" r:id="rId18"/>
    <p:sldId id="1893" r:id="rId19"/>
    <p:sldId id="2076136269" r:id="rId20"/>
    <p:sldId id="11650" r:id="rId21"/>
    <p:sldId id="4223" r:id="rId22"/>
    <p:sldId id="11655" r:id="rId23"/>
    <p:sldId id="2076136261" r:id="rId24"/>
    <p:sldId id="2076136260" r:id="rId25"/>
    <p:sldId id="2076136259" r:id="rId26"/>
    <p:sldId id="4062" r:id="rId27"/>
    <p:sldId id="4065" r:id="rId28"/>
    <p:sldId id="4066" r:id="rId29"/>
    <p:sldId id="4067" r:id="rId30"/>
    <p:sldId id="4064" r:id="rId31"/>
    <p:sldId id="2076136255" r:id="rId32"/>
    <p:sldId id="2076136258" r:id="rId33"/>
    <p:sldId id="2076136268" r:id="rId34"/>
    <p:sldId id="2076136286" r:id="rId35"/>
    <p:sldId id="2076136263" r:id="rId36"/>
    <p:sldId id="1631" r:id="rId37"/>
    <p:sldId id="258" r:id="rId38"/>
    <p:sldId id="2076136285" r:id="rId39"/>
    <p:sldId id="1882" r:id="rId40"/>
    <p:sldId id="263" r:id="rId41"/>
    <p:sldId id="153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87C"/>
    <a:srgbClr val="FF4D00"/>
    <a:srgbClr val="025A5D"/>
    <a:srgbClr val="B2AFC4"/>
    <a:srgbClr val="1ECAD3"/>
    <a:srgbClr val="2B658F"/>
    <a:srgbClr val="8CB7C9"/>
    <a:srgbClr val="E2E71F"/>
    <a:srgbClr val="40B4E5"/>
    <a:srgbClr val="0A5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8AA6B-4711-4350-BDD4-B53DC9E961EF}" v="24" dt="2019-11-28T13:22:28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8" autoAdjust="0"/>
    <p:restoredTop sz="89436" autoAdjust="0"/>
  </p:normalViewPr>
  <p:slideViewPr>
    <p:cSldViewPr snapToGrid="0">
      <p:cViewPr varScale="1">
        <p:scale>
          <a:sx n="69" d="100"/>
          <a:sy n="69" d="100"/>
        </p:scale>
        <p:origin x="2154" y="8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1F01B252-A4B0-48A4-9008-B78181B8FBF0}"/>
    <pc:docChg chg="undo custSel addSld delSld modSld sldOrd">
      <pc:chgData name="Vesa Juvonen" userId="c7243be1-99a3-4752-ab2a-0cf698cf8236" providerId="ADAL" clId="{1F01B252-A4B0-48A4-9008-B78181B8FBF0}" dt="2019-11-28T13:22:28.835" v="56" actId="1076"/>
      <pc:docMkLst>
        <pc:docMk/>
      </pc:docMkLst>
      <pc:sldChg chg="modSp add mod">
        <pc:chgData name="Vesa Juvonen" userId="c7243be1-99a3-4752-ab2a-0cf698cf8236" providerId="ADAL" clId="{1F01B252-A4B0-48A4-9008-B78181B8FBF0}" dt="2019-11-28T13:13:46.936" v="2" actId="27636"/>
        <pc:sldMkLst>
          <pc:docMk/>
          <pc:sldMk cId="1793311157" sldId="258"/>
        </pc:sldMkLst>
        <pc:spChg chg="mod">
          <ac:chgData name="Vesa Juvonen" userId="c7243be1-99a3-4752-ab2a-0cf698cf8236" providerId="ADAL" clId="{1F01B252-A4B0-48A4-9008-B78181B8FBF0}" dt="2019-11-28T13:13:46.936" v="2" actId="27636"/>
          <ac:spMkLst>
            <pc:docMk/>
            <pc:sldMk cId="1793311157" sldId="258"/>
            <ac:spMk id="2" creationId="{28A9839D-E3DC-415C-B605-314EECD97AB5}"/>
          </ac:spMkLst>
        </pc:spChg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4208819246" sldId="259"/>
        </pc:sldMkLst>
      </pc:sldChg>
      <pc:sldChg chg="ord">
        <pc:chgData name="Vesa Juvonen" userId="c7243be1-99a3-4752-ab2a-0cf698cf8236" providerId="ADAL" clId="{1F01B252-A4B0-48A4-9008-B78181B8FBF0}" dt="2019-11-28T13:19:33" v="42"/>
        <pc:sldMkLst>
          <pc:docMk/>
          <pc:sldMk cId="1269862375" sldId="263"/>
        </pc:sldMkLst>
      </pc:sldChg>
      <pc:sldChg chg="addSp delSp modSp mod">
        <pc:chgData name="Vesa Juvonen" userId="c7243be1-99a3-4752-ab2a-0cf698cf8236" providerId="ADAL" clId="{1F01B252-A4B0-48A4-9008-B78181B8FBF0}" dt="2019-11-28T13:21:19.044" v="51" actId="1076"/>
        <pc:sldMkLst>
          <pc:docMk/>
          <pc:sldMk cId="110898965" sldId="284"/>
        </pc:sldMkLst>
        <pc:spChg chg="mod">
          <ac:chgData name="Vesa Juvonen" userId="c7243be1-99a3-4752-ab2a-0cf698cf8236" providerId="ADAL" clId="{1F01B252-A4B0-48A4-9008-B78181B8FBF0}" dt="2019-11-28T13:20:53.215" v="47" actId="207"/>
          <ac:spMkLst>
            <pc:docMk/>
            <pc:sldMk cId="110898965" sldId="284"/>
            <ac:spMk id="7" creationId="{B5B20D92-C3B3-415E-98D3-AF1BBCFF879B}"/>
          </ac:spMkLst>
        </pc:spChg>
        <pc:picChg chg="del">
          <ac:chgData name="Vesa Juvonen" userId="c7243be1-99a3-4752-ab2a-0cf698cf8236" providerId="ADAL" clId="{1F01B252-A4B0-48A4-9008-B78181B8FBF0}" dt="2019-11-28T13:13:57.363" v="4" actId="478"/>
          <ac:picMkLst>
            <pc:docMk/>
            <pc:sldMk cId="110898965" sldId="284"/>
            <ac:picMk id="3" creationId="{FE96DCCB-CF4D-4F89-BA54-288CE470AC29}"/>
          </ac:picMkLst>
        </pc:picChg>
        <pc:picChg chg="del">
          <ac:chgData name="Vesa Juvonen" userId="c7243be1-99a3-4752-ab2a-0cf698cf8236" providerId="ADAL" clId="{1F01B252-A4B0-48A4-9008-B78181B8FBF0}" dt="2019-11-28T13:13:57.363" v="4" actId="478"/>
          <ac:picMkLst>
            <pc:docMk/>
            <pc:sldMk cId="110898965" sldId="284"/>
            <ac:picMk id="4" creationId="{B7BDFB70-3BC0-4CD6-9069-78EB455E2030}"/>
          </ac:picMkLst>
        </pc:picChg>
        <pc:picChg chg="del">
          <ac:chgData name="Vesa Juvonen" userId="c7243be1-99a3-4752-ab2a-0cf698cf8236" providerId="ADAL" clId="{1F01B252-A4B0-48A4-9008-B78181B8FBF0}" dt="2019-11-28T13:13:57.363" v="4" actId="478"/>
          <ac:picMkLst>
            <pc:docMk/>
            <pc:sldMk cId="110898965" sldId="284"/>
            <ac:picMk id="9" creationId="{B4F51603-8BA2-4702-A7F7-29985C4009F3}"/>
          </ac:picMkLst>
        </pc:picChg>
        <pc:picChg chg="del">
          <ac:chgData name="Vesa Juvonen" userId="c7243be1-99a3-4752-ab2a-0cf698cf8236" providerId="ADAL" clId="{1F01B252-A4B0-48A4-9008-B78181B8FBF0}" dt="2019-11-28T13:13:57.363" v="4" actId="478"/>
          <ac:picMkLst>
            <pc:docMk/>
            <pc:sldMk cId="110898965" sldId="284"/>
            <ac:picMk id="31" creationId="{F5ADADF2-4795-4622-A0A5-C2F06A25605F}"/>
          </ac:picMkLst>
        </pc:picChg>
        <pc:picChg chg="del">
          <ac:chgData name="Vesa Juvonen" userId="c7243be1-99a3-4752-ab2a-0cf698cf8236" providerId="ADAL" clId="{1F01B252-A4B0-48A4-9008-B78181B8FBF0}" dt="2019-11-28T13:13:57.363" v="4" actId="478"/>
          <ac:picMkLst>
            <pc:docMk/>
            <pc:sldMk cId="110898965" sldId="284"/>
            <ac:picMk id="32" creationId="{08F474E5-B7CD-49AD-9703-E62C62B317B6}"/>
          </ac:picMkLst>
        </pc:picChg>
        <pc:picChg chg="add mod">
          <ac:chgData name="Vesa Juvonen" userId="c7243be1-99a3-4752-ab2a-0cf698cf8236" providerId="ADAL" clId="{1F01B252-A4B0-48A4-9008-B78181B8FBF0}" dt="2019-11-28T13:21:19.044" v="51" actId="1076"/>
          <ac:picMkLst>
            <pc:docMk/>
            <pc:sldMk cId="110898965" sldId="284"/>
            <ac:picMk id="1026" creationId="{3D3D8FD3-3C62-406B-B8DE-B7AA3CEA23A2}"/>
          </ac:picMkLst>
        </pc:picChg>
      </pc:sldChg>
      <pc:sldChg chg="add del">
        <pc:chgData name="Vesa Juvonen" userId="c7243be1-99a3-4752-ab2a-0cf698cf8236" providerId="ADAL" clId="{1F01B252-A4B0-48A4-9008-B78181B8FBF0}" dt="2019-11-28T13:17:35.252" v="25" actId="47"/>
        <pc:sldMkLst>
          <pc:docMk/>
          <pc:sldMk cId="203203085" sldId="1527"/>
        </pc:sldMkLst>
      </pc:sldChg>
      <pc:sldChg chg="add">
        <pc:chgData name="Vesa Juvonen" userId="c7243be1-99a3-4752-ab2a-0cf698cf8236" providerId="ADAL" clId="{1F01B252-A4B0-48A4-9008-B78181B8FBF0}" dt="2019-11-28T13:14:12.067" v="5"/>
        <pc:sldMkLst>
          <pc:docMk/>
          <pc:sldMk cId="2402828649" sldId="1532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382156416" sldId="1574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2751292769" sldId="1591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2697395068" sldId="1631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4262062583" sldId="1882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873835300" sldId="1887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355837704" sldId="1898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28006059" sldId="1972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864505536" sldId="1973"/>
        </pc:sldMkLst>
      </pc:sldChg>
      <pc:sldChg chg="del">
        <pc:chgData name="Vesa Juvonen" userId="c7243be1-99a3-4752-ab2a-0cf698cf8236" providerId="ADAL" clId="{1F01B252-A4B0-48A4-9008-B78181B8FBF0}" dt="2019-11-28T13:13:50.289" v="3" actId="47"/>
        <pc:sldMkLst>
          <pc:docMk/>
          <pc:sldMk cId="45622994" sldId="1983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2397368865" sldId="1986"/>
        </pc:sldMkLst>
      </pc:sldChg>
      <pc:sldChg chg="add del">
        <pc:chgData name="Vesa Juvonen" userId="c7243be1-99a3-4752-ab2a-0cf698cf8236" providerId="ADAL" clId="{1F01B252-A4B0-48A4-9008-B78181B8FBF0}" dt="2019-11-28T13:16:04.223" v="16" actId="47"/>
        <pc:sldMkLst>
          <pc:docMk/>
          <pc:sldMk cId="1421080532" sldId="1997"/>
        </pc:sldMkLst>
      </pc:sldChg>
      <pc:sldChg chg="add del">
        <pc:chgData name="Vesa Juvonen" userId="c7243be1-99a3-4752-ab2a-0cf698cf8236" providerId="ADAL" clId="{1F01B252-A4B0-48A4-9008-B78181B8FBF0}" dt="2019-11-28T13:18:05.168" v="33" actId="47"/>
        <pc:sldMkLst>
          <pc:docMk/>
          <pc:sldMk cId="2582986383" sldId="1998"/>
        </pc:sldMkLst>
      </pc:sldChg>
      <pc:sldChg chg="add del">
        <pc:chgData name="Vesa Juvonen" userId="c7243be1-99a3-4752-ab2a-0cf698cf8236" providerId="ADAL" clId="{1F01B252-A4B0-48A4-9008-B78181B8FBF0}" dt="2019-11-28T13:17:51.099" v="30" actId="47"/>
        <pc:sldMkLst>
          <pc:docMk/>
          <pc:sldMk cId="440557412" sldId="1999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2605486932" sldId="2001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4210891890" sldId="2002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612768135" sldId="4237"/>
        </pc:sldMkLst>
      </pc:sldChg>
      <pc:sldChg chg="addSp add">
        <pc:chgData name="Vesa Juvonen" userId="c7243be1-99a3-4752-ab2a-0cf698cf8236" providerId="ADAL" clId="{1F01B252-A4B0-48A4-9008-B78181B8FBF0}" dt="2019-11-28T13:21:42.010" v="52"/>
        <pc:sldMkLst>
          <pc:docMk/>
          <pc:sldMk cId="1491336685" sldId="4244"/>
        </pc:sldMkLst>
        <pc:picChg chg="add">
          <ac:chgData name="Vesa Juvonen" userId="c7243be1-99a3-4752-ab2a-0cf698cf8236" providerId="ADAL" clId="{1F01B252-A4B0-48A4-9008-B78181B8FBF0}" dt="2019-11-28T13:21:42.010" v="52"/>
          <ac:picMkLst>
            <pc:docMk/>
            <pc:sldMk cId="1491336685" sldId="4244"/>
            <ac:picMk id="15" creationId="{C608EBCC-DB7A-44C7-99C2-2B26595AA9E8}"/>
          </ac:picMkLst>
        </pc:picChg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1531907374" sldId="11053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748114281" sldId="11627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180207772" sldId="11628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277196327" sldId="11629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556611158" sldId="11630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1798504620" sldId="11631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372875343" sldId="11632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628405182" sldId="11633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630813694" sldId="11634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678872782" sldId="11635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80261242" sldId="11636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057564417" sldId="11638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1309772456" sldId="11639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318373840" sldId="11640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1301104352" sldId="11642"/>
        </pc:sldMkLst>
      </pc:sldChg>
      <pc:sldChg chg="modSp add mod chgLayout">
        <pc:chgData name="Vesa Juvonen" userId="c7243be1-99a3-4752-ab2a-0cf698cf8236" providerId="ADAL" clId="{1F01B252-A4B0-48A4-9008-B78181B8FBF0}" dt="2019-11-28T13:19:03.392" v="40" actId="20577"/>
        <pc:sldMkLst>
          <pc:docMk/>
          <pc:sldMk cId="868235694" sldId="11643"/>
        </pc:sldMkLst>
        <pc:spChg chg="mod ord">
          <ac:chgData name="Vesa Juvonen" userId="c7243be1-99a3-4752-ab2a-0cf698cf8236" providerId="ADAL" clId="{1F01B252-A4B0-48A4-9008-B78181B8FBF0}" dt="2019-11-28T13:19:03.392" v="40" actId="20577"/>
          <ac:spMkLst>
            <pc:docMk/>
            <pc:sldMk cId="868235694" sldId="11643"/>
            <ac:spMk id="4" creationId="{706A5104-513E-4897-9568-19F2525856D5}"/>
          </ac:spMkLst>
        </pc:spChg>
      </pc:sldChg>
      <pc:sldChg chg="modSp add mod chgLayout">
        <pc:chgData name="Vesa Juvonen" userId="c7243be1-99a3-4752-ab2a-0cf698cf8236" providerId="ADAL" clId="{1F01B252-A4B0-48A4-9008-B78181B8FBF0}" dt="2019-11-28T13:18:34.160" v="35" actId="14100"/>
        <pc:sldMkLst>
          <pc:docMk/>
          <pc:sldMk cId="2535153373" sldId="11644"/>
        </pc:sldMkLst>
        <pc:spChg chg="mod ord">
          <ac:chgData name="Vesa Juvonen" userId="c7243be1-99a3-4752-ab2a-0cf698cf8236" providerId="ADAL" clId="{1F01B252-A4B0-48A4-9008-B78181B8FBF0}" dt="2019-11-28T13:18:34.160" v="35" actId="14100"/>
          <ac:spMkLst>
            <pc:docMk/>
            <pc:sldMk cId="2535153373" sldId="11644"/>
            <ac:spMk id="4" creationId="{563C2F71-6F3E-47A3-B0AB-3627BE881A83}"/>
          </ac:spMkLst>
        </pc:spChg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876724707" sldId="11645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467751124" sldId="2076136259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776115370" sldId="2076136260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2920134286" sldId="2076136262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931000043" sldId="2076136263"/>
        </pc:sldMkLst>
      </pc:sldChg>
      <pc:sldChg chg="add del">
        <pc:chgData name="Vesa Juvonen" userId="c7243be1-99a3-4752-ab2a-0cf698cf8236" providerId="ADAL" clId="{1F01B252-A4B0-48A4-9008-B78181B8FBF0}" dt="2019-11-28T13:14:50.285" v="9" actId="2696"/>
        <pc:sldMkLst>
          <pc:docMk/>
          <pc:sldMk cId="3929948641" sldId="2076136264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432880619" sldId="2076136265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2249359576" sldId="2076136266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1796250783" sldId="2076136267"/>
        </pc:sldMkLst>
      </pc:sldChg>
      <pc:sldChg chg="add del">
        <pc:chgData name="Vesa Juvonen" userId="c7243be1-99a3-4752-ab2a-0cf698cf8236" providerId="ADAL" clId="{1F01B252-A4B0-48A4-9008-B78181B8FBF0}" dt="2019-11-28T13:16:39.672" v="20" actId="47"/>
        <pc:sldMkLst>
          <pc:docMk/>
          <pc:sldMk cId="4111531394" sldId="2076136268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2236049118" sldId="2076136269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1986228495" sldId="2076136270"/>
        </pc:sldMkLst>
      </pc:sldChg>
      <pc:sldChg chg="addSp modSp add mod">
        <pc:chgData name="Vesa Juvonen" userId="c7243be1-99a3-4752-ab2a-0cf698cf8236" providerId="ADAL" clId="{1F01B252-A4B0-48A4-9008-B78181B8FBF0}" dt="2019-11-28T13:22:28.835" v="56" actId="1076"/>
        <pc:sldMkLst>
          <pc:docMk/>
          <pc:sldMk cId="3088501280" sldId="2076136273"/>
        </pc:sldMkLst>
        <pc:spChg chg="mod">
          <ac:chgData name="Vesa Juvonen" userId="c7243be1-99a3-4752-ab2a-0cf698cf8236" providerId="ADAL" clId="{1F01B252-A4B0-48A4-9008-B78181B8FBF0}" dt="2019-11-28T13:13:46.766" v="1" actId="27636"/>
          <ac:spMkLst>
            <pc:docMk/>
            <pc:sldMk cId="3088501280" sldId="2076136273"/>
            <ac:spMk id="5" creationId="{00000000-0000-0000-0000-000000000000}"/>
          </ac:spMkLst>
        </pc:spChg>
        <pc:picChg chg="add">
          <ac:chgData name="Vesa Juvonen" userId="c7243be1-99a3-4752-ab2a-0cf698cf8236" providerId="ADAL" clId="{1F01B252-A4B0-48A4-9008-B78181B8FBF0}" dt="2019-11-28T13:22:03.022" v="53"/>
          <ac:picMkLst>
            <pc:docMk/>
            <pc:sldMk cId="3088501280" sldId="2076136273"/>
            <ac:picMk id="9" creationId="{364E6236-8C4B-49F1-AA9B-4B8789C23288}"/>
          </ac:picMkLst>
        </pc:picChg>
        <pc:picChg chg="add mod">
          <ac:chgData name="Vesa Juvonen" userId="c7243be1-99a3-4752-ab2a-0cf698cf8236" providerId="ADAL" clId="{1F01B252-A4B0-48A4-9008-B78181B8FBF0}" dt="2019-11-28T13:22:28.835" v="56" actId="1076"/>
          <ac:picMkLst>
            <pc:docMk/>
            <pc:sldMk cId="3088501280" sldId="2076136273"/>
            <ac:picMk id="10" creationId="{2A189385-AA43-48D1-9499-F1A7BD00F331}"/>
          </ac:picMkLst>
        </pc:picChg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8933319" sldId="2076136274"/>
        </pc:sldMkLst>
      </pc:sldChg>
      <pc:sldChg chg="add">
        <pc:chgData name="Vesa Juvonen" userId="c7243be1-99a3-4752-ab2a-0cf698cf8236" providerId="ADAL" clId="{1F01B252-A4B0-48A4-9008-B78181B8FBF0}" dt="2019-11-28T13:13:46.545" v="0"/>
        <pc:sldMkLst>
          <pc:docMk/>
          <pc:sldMk cId="336958924" sldId="2076136275"/>
        </pc:sldMkLst>
      </pc:sldChg>
      <pc:sldChg chg="delSp modSp add mod">
        <pc:chgData name="Vesa Juvonen" userId="c7243be1-99a3-4752-ab2a-0cf698cf8236" providerId="ADAL" clId="{1F01B252-A4B0-48A4-9008-B78181B8FBF0}" dt="2019-11-28T13:16:48.019" v="22" actId="478"/>
        <pc:sldMkLst>
          <pc:docMk/>
          <pc:sldMk cId="66850578" sldId="2076136276"/>
        </pc:sldMkLst>
        <pc:spChg chg="mod">
          <ac:chgData name="Vesa Juvonen" userId="c7243be1-99a3-4752-ab2a-0cf698cf8236" providerId="ADAL" clId="{1F01B252-A4B0-48A4-9008-B78181B8FBF0}" dt="2019-11-28T13:15:59.365" v="15" actId="20577"/>
          <ac:spMkLst>
            <pc:docMk/>
            <pc:sldMk cId="66850578" sldId="2076136276"/>
            <ac:spMk id="3" creationId="{6388A447-07FD-42EB-8012-CC863DCEAE97}"/>
          </ac:spMkLst>
        </pc:spChg>
        <pc:picChg chg="del">
          <ac:chgData name="Vesa Juvonen" userId="c7243be1-99a3-4752-ab2a-0cf698cf8236" providerId="ADAL" clId="{1F01B252-A4B0-48A4-9008-B78181B8FBF0}" dt="2019-11-28T13:16:48.019" v="22" actId="478"/>
          <ac:picMkLst>
            <pc:docMk/>
            <pc:sldMk cId="66850578" sldId="2076136276"/>
            <ac:picMk id="8" creationId="{04F46723-B42F-4240-95E8-11FBF3BA13C6}"/>
          </ac:picMkLst>
        </pc:picChg>
      </pc:sldChg>
      <pc:sldChg chg="delSp modSp add mod">
        <pc:chgData name="Vesa Juvonen" userId="c7243be1-99a3-4752-ab2a-0cf698cf8236" providerId="ADAL" clId="{1F01B252-A4B0-48A4-9008-B78181B8FBF0}" dt="2019-11-28T13:16:43.361" v="21" actId="478"/>
        <pc:sldMkLst>
          <pc:docMk/>
          <pc:sldMk cId="1254466532" sldId="2076136277"/>
        </pc:sldMkLst>
        <pc:spChg chg="mod">
          <ac:chgData name="Vesa Juvonen" userId="c7243be1-99a3-4752-ab2a-0cf698cf8236" providerId="ADAL" clId="{1F01B252-A4B0-48A4-9008-B78181B8FBF0}" dt="2019-11-28T13:16:36.288" v="19" actId="20577"/>
          <ac:spMkLst>
            <pc:docMk/>
            <pc:sldMk cId="1254466532" sldId="2076136277"/>
            <ac:spMk id="3" creationId="{6388A447-07FD-42EB-8012-CC863DCEAE97}"/>
          </ac:spMkLst>
        </pc:spChg>
        <pc:picChg chg="del">
          <ac:chgData name="Vesa Juvonen" userId="c7243be1-99a3-4752-ab2a-0cf698cf8236" providerId="ADAL" clId="{1F01B252-A4B0-48A4-9008-B78181B8FBF0}" dt="2019-11-28T13:16:43.361" v="21" actId="478"/>
          <ac:picMkLst>
            <pc:docMk/>
            <pc:sldMk cId="1254466532" sldId="2076136277"/>
            <ac:picMk id="8" creationId="{04F46723-B42F-4240-95E8-11FBF3BA13C6}"/>
          </ac:picMkLst>
        </pc:picChg>
      </pc:sldChg>
      <pc:sldChg chg="modSp add">
        <pc:chgData name="Vesa Juvonen" userId="c7243be1-99a3-4752-ab2a-0cf698cf8236" providerId="ADAL" clId="{1F01B252-A4B0-48A4-9008-B78181B8FBF0}" dt="2019-11-28T13:17:28.847" v="24"/>
        <pc:sldMkLst>
          <pc:docMk/>
          <pc:sldMk cId="2626320098" sldId="2076136278"/>
        </pc:sldMkLst>
        <pc:spChg chg="mod">
          <ac:chgData name="Vesa Juvonen" userId="c7243be1-99a3-4752-ab2a-0cf698cf8236" providerId="ADAL" clId="{1F01B252-A4B0-48A4-9008-B78181B8FBF0}" dt="2019-11-28T13:17:28.847" v="24"/>
          <ac:spMkLst>
            <pc:docMk/>
            <pc:sldMk cId="2626320098" sldId="2076136278"/>
            <ac:spMk id="3" creationId="{6388A447-07FD-42EB-8012-CC863DCEAE97}"/>
          </ac:spMkLst>
        </pc:spChg>
      </pc:sldChg>
      <pc:sldChg chg="modSp add mod">
        <pc:chgData name="Vesa Juvonen" userId="c7243be1-99a3-4752-ab2a-0cf698cf8236" providerId="ADAL" clId="{1F01B252-A4B0-48A4-9008-B78181B8FBF0}" dt="2019-11-28T13:17:48.579" v="29" actId="14100"/>
        <pc:sldMkLst>
          <pc:docMk/>
          <pc:sldMk cId="518074871" sldId="2076136279"/>
        </pc:sldMkLst>
        <pc:spChg chg="mod">
          <ac:chgData name="Vesa Juvonen" userId="c7243be1-99a3-4752-ab2a-0cf698cf8236" providerId="ADAL" clId="{1F01B252-A4B0-48A4-9008-B78181B8FBF0}" dt="2019-11-28T13:17:48.579" v="29" actId="14100"/>
          <ac:spMkLst>
            <pc:docMk/>
            <pc:sldMk cId="518074871" sldId="2076136279"/>
            <ac:spMk id="3" creationId="{6388A447-07FD-42EB-8012-CC863DCEAE97}"/>
          </ac:spMkLst>
        </pc:spChg>
      </pc:sldChg>
      <pc:sldChg chg="modSp add">
        <pc:chgData name="Vesa Juvonen" userId="c7243be1-99a3-4752-ab2a-0cf698cf8236" providerId="ADAL" clId="{1F01B252-A4B0-48A4-9008-B78181B8FBF0}" dt="2019-11-28T13:17:59.913" v="32"/>
        <pc:sldMkLst>
          <pc:docMk/>
          <pc:sldMk cId="79068072" sldId="2076136280"/>
        </pc:sldMkLst>
        <pc:spChg chg="mod">
          <ac:chgData name="Vesa Juvonen" userId="c7243be1-99a3-4752-ab2a-0cf698cf8236" providerId="ADAL" clId="{1F01B252-A4B0-48A4-9008-B78181B8FBF0}" dt="2019-11-28T13:17:59.913" v="32"/>
          <ac:spMkLst>
            <pc:docMk/>
            <pc:sldMk cId="79068072" sldId="2076136280"/>
            <ac:spMk id="3" creationId="{6388A447-07FD-42EB-8012-CC863DCEAE97}"/>
          </ac:spMkLst>
        </pc:spChg>
      </pc:sldChg>
      <pc:sldMasterChg chg="addSldLayout delSldLayout">
        <pc:chgData name="Vesa Juvonen" userId="c7243be1-99a3-4752-ab2a-0cf698cf8236" providerId="ADAL" clId="{1F01B252-A4B0-48A4-9008-B78181B8FBF0}" dt="2019-11-28T13:18:05.168" v="33" actId="47"/>
        <pc:sldMasterMkLst>
          <pc:docMk/>
          <pc:sldMasterMk cId="3434910204" sldId="2147483673"/>
        </pc:sldMasterMkLst>
        <pc:sldLayoutChg chg="add del">
          <pc:chgData name="Vesa Juvonen" userId="c7243be1-99a3-4752-ab2a-0cf698cf8236" providerId="ADAL" clId="{1F01B252-A4B0-48A4-9008-B78181B8FBF0}" dt="2019-11-28T13:14:28.844" v="7" actId="47"/>
          <pc:sldLayoutMkLst>
            <pc:docMk/>
            <pc:sldMasterMk cId="3434910204" sldId="2147483673"/>
            <pc:sldLayoutMk cId="1646998531" sldId="2147483697"/>
          </pc:sldLayoutMkLst>
        </pc:sldLayoutChg>
        <pc:sldLayoutChg chg="add del">
          <pc:chgData name="Vesa Juvonen" userId="c7243be1-99a3-4752-ab2a-0cf698cf8236" providerId="ADAL" clId="{1F01B252-A4B0-48A4-9008-B78181B8FBF0}" dt="2019-11-28T13:14:50.285" v="9" actId="2696"/>
          <pc:sldLayoutMkLst>
            <pc:docMk/>
            <pc:sldMasterMk cId="3434910204" sldId="2147483673"/>
            <pc:sldLayoutMk cId="1474873272" sldId="2147483698"/>
          </pc:sldLayoutMkLst>
        </pc:sldLayoutChg>
        <pc:sldLayoutChg chg="del">
          <pc:chgData name="Vesa Juvonen" userId="c7243be1-99a3-4752-ab2a-0cf698cf8236" providerId="ADAL" clId="{1F01B252-A4B0-48A4-9008-B78181B8FBF0}" dt="2019-11-28T13:18:05.168" v="33" actId="47"/>
          <pc:sldLayoutMkLst>
            <pc:docMk/>
            <pc:sldMasterMk cId="3434910204" sldId="2147483673"/>
            <pc:sldLayoutMk cId="4128957305" sldId="214748369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04/12/2019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</a:t>
            </a:r>
            <a:r>
              <a:rPr lang="en-US" baseline="0" dirty="0"/>
              <a:t> Pre-Title Screen. </a:t>
            </a:r>
          </a:p>
          <a:p>
            <a:r>
              <a:rPr lang="en-US" baseline="0" dirty="0"/>
              <a:t>Please do not place any content on this screen.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07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09934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8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04-Dec-19 10:07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60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04-Dec-19 10:07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47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04-Dec-19 10:07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362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C3C9DC-C0A3-4640-9A7A-3DC41095AE2E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4347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12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60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06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add your image, first delete the place holder image as shown in the white</a:t>
            </a:r>
            <a:r>
              <a:rPr lang="en-GB" baseline="0" dirty="0"/>
              <a:t> box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Then insert your picture and scale it to be bigger than the size</a:t>
            </a:r>
            <a:r>
              <a:rPr lang="en-GB" baseline="0" dirty="0"/>
              <a:t> of the white box shown.</a:t>
            </a:r>
            <a:br>
              <a:rPr lang="en-GB" baseline="0" dirty="0"/>
            </a:br>
            <a:r>
              <a:rPr lang="en-GB" baseline="0" dirty="0"/>
              <a:t>Finally, right click on your image and select ‘Send to back’ – your image should now be framed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238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ED0A9-F8F8-423F-BAA5-03A410663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10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04-Dec-19 10:07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831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04-Dec-19 10:07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04-Dec-19 10:07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872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add your image, first delete the place holder image as shown in the white</a:t>
            </a:r>
            <a:r>
              <a:rPr lang="en-GB" baseline="0" dirty="0"/>
              <a:t> box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Then insert your picture and scale it to be bigger than the size</a:t>
            </a:r>
            <a:r>
              <a:rPr lang="en-GB" baseline="0" dirty="0"/>
              <a:t> of the white box shown.</a:t>
            </a:r>
            <a:br>
              <a:rPr lang="en-GB" baseline="0" dirty="0"/>
            </a:br>
            <a:r>
              <a:rPr lang="en-GB" baseline="0" dirty="0"/>
              <a:t>Finally, right click on your image and select ‘Send to back’ – your image should now be framed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427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04-Dec-19 10:07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2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900" kern="120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Dan’s</a:t>
            </a:r>
            <a:r>
              <a:rPr lang="es-419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s-419" sz="900" kern="120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slide</a:t>
            </a:r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91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65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04-Dec-19 10:07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5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2169917126 to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56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04-Dec-19 10:07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91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9B58DE-4BA1-4364-B922-4D0E9172083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991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04-Dec-19 10:07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81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04-Dec-19 10:07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46550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60611980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  <a:p>
            <a:pPr lvl="0"/>
            <a:r>
              <a:rPr lang="pt-BR" dirty="0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9094728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50269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16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456332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67618651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9916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9996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057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7175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63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5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8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013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14708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55107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Microsoft Ignite cube graphic">
            <a:extLst>
              <a:ext uri="{FF2B5EF4-FFF2-40B4-BE49-F238E27FC236}">
                <a16:creationId xmlns:a16="http://schemas.microsoft.com/office/drawing/2014/main" id="{30EEB0D1-1E0C-44AC-A84C-4B781152A4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4617" y="-1"/>
            <a:ext cx="411738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AC1A7617-8539-46AF-B383-CACBD8B22E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954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3"/>
            <a:ext cx="12192000" cy="6858314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647787" y="-314"/>
            <a:ext cx="6544213" cy="6858623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4213" y="739373"/>
            <a:ext cx="5376992" cy="224135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29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440638" y="2991621"/>
            <a:ext cx="4451017" cy="1793104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41043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4949814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3504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39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769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466235"/>
          </a:xfrm>
        </p:spPr>
        <p:txBody>
          <a:bodyPr>
            <a:spAutoFit/>
          </a:bodyPr>
          <a:lstStyle>
            <a:lvl1pPr>
              <a:defRPr sz="3921"/>
            </a:lvl1pPr>
            <a:lvl2pPr>
              <a:defRPr sz="1961"/>
            </a:lvl2pPr>
            <a:lvl3pPr>
              <a:defRPr sz="1765"/>
            </a:lvl3pPr>
            <a:lvl4pPr>
              <a:defRPr sz="1568"/>
            </a:lvl4pPr>
            <a:lvl5pPr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26881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7066280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7624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196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indent="0">
              <a:buNone/>
              <a:defRPr sz="1765"/>
            </a:lvl3pPr>
            <a:lvl4pPr marL="448193" indent="0">
              <a:buNone/>
              <a:defRPr sz="1568"/>
            </a:lvl4pPr>
            <a:lvl5pPr marL="67229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59836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C282F-1E23-444C-955D-CA1EF1441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047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Optional category [Level 1]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1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1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9" y="1143001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2853900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1102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65597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8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3048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1561964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99973912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07729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image" Target="../media/image2.emf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2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9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702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emf"/><Relationship Id="rId11" Type="http://schemas.openxmlformats.org/officeDocument/2006/relationships/image" Target="../media/image62.emf"/><Relationship Id="rId5" Type="http://schemas.openxmlformats.org/officeDocument/2006/relationships/image" Target="../media/image56.emf"/><Relationship Id="rId10" Type="http://schemas.openxmlformats.org/officeDocument/2006/relationships/image" Target="../media/image61.emf"/><Relationship Id="rId4" Type="http://schemas.openxmlformats.org/officeDocument/2006/relationships/image" Target="../media/image55.emf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63.emf"/><Relationship Id="rId7" Type="http://schemas.openxmlformats.org/officeDocument/2006/relationships/image" Target="../media/image57.emf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6.png"/><Relationship Id="rId11" Type="http://schemas.openxmlformats.org/officeDocument/2006/relationships/image" Target="../media/image61.emf"/><Relationship Id="rId5" Type="http://schemas.openxmlformats.org/officeDocument/2006/relationships/image" Target="../media/image65.emf"/><Relationship Id="rId10" Type="http://schemas.openxmlformats.org/officeDocument/2006/relationships/image" Target="../media/image56.emf"/><Relationship Id="rId4" Type="http://schemas.openxmlformats.org/officeDocument/2006/relationships/image" Target="../media/image64.emf"/><Relationship Id="rId9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ka.ms/IgniteO365DevProgram" TargetMode="Externa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557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76CC93A-246B-4336-89D2-7FF8B6EB37FC}"/>
              </a:ext>
            </a:extLst>
          </p:cNvPr>
          <p:cNvGrpSpPr/>
          <p:nvPr/>
        </p:nvGrpSpPr>
        <p:grpSpPr>
          <a:xfrm>
            <a:off x="428034" y="1671216"/>
            <a:ext cx="2175061" cy="3368659"/>
            <a:chOff x="557140" y="1810510"/>
            <a:chExt cx="2568025" cy="3977267"/>
          </a:xfrm>
        </p:grpSpPr>
        <p:grpSp>
          <p:nvGrpSpPr>
            <p:cNvPr id="5" name="Developers group" descr="Code for Developers.">
              <a:extLst>
                <a:ext uri="{FF2B5EF4-FFF2-40B4-BE49-F238E27FC236}">
                  <a16:creationId xmlns:a16="http://schemas.microsoft.com/office/drawing/2014/main" id="{72450DD7-EB9F-4043-B8F4-984AD50D5963}"/>
                </a:ext>
              </a:extLst>
            </p:cNvPr>
            <p:cNvGrpSpPr/>
            <p:nvPr/>
          </p:nvGrpSpPr>
          <p:grpSpPr>
            <a:xfrm>
              <a:off x="557140" y="1810510"/>
              <a:ext cx="2568025" cy="3977267"/>
              <a:chOff x="489277" y="1626801"/>
              <a:chExt cx="3383435" cy="477399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D31691-2412-465C-AB99-56C8BB6F71B3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F3A04-29B6-47A4-B5CC-9EEF2D7F17B8}"/>
                  </a:ext>
                </a:extLst>
              </p:cNvPr>
              <p:cNvSpPr txBox="1"/>
              <p:nvPr/>
            </p:nvSpPr>
            <p:spPr>
              <a:xfrm>
                <a:off x="544660" y="1780150"/>
                <a:ext cx="3272670" cy="56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Web Parts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70EB66-D946-40A9-8195-3F464D366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3553" y="2666256"/>
              <a:ext cx="2135198" cy="1985836"/>
            </a:xfrm>
            <a:prstGeom prst="rect">
              <a:avLst/>
            </a:prstGeom>
          </p:spPr>
        </p:pic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C7985CD3-C17E-44AE-A5AF-A49C8387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4" y="224829"/>
            <a:ext cx="11332823" cy="757806"/>
          </a:xfrm>
        </p:spPr>
        <p:txBody>
          <a:bodyPr/>
          <a:lstStyle/>
          <a:p>
            <a:r>
              <a:rPr lang="en-US" dirty="0"/>
              <a:t>SharePoint Framework component types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C5436E-E37C-4072-9A52-BB65D57B8A01}"/>
              </a:ext>
            </a:extLst>
          </p:cNvPr>
          <p:cNvGrpSpPr/>
          <p:nvPr/>
        </p:nvGrpSpPr>
        <p:grpSpPr>
          <a:xfrm>
            <a:off x="2936452" y="1671216"/>
            <a:ext cx="2175061" cy="3368659"/>
            <a:chOff x="2614434" y="2068043"/>
            <a:chExt cx="2175679" cy="3369615"/>
          </a:xfrm>
        </p:grpSpPr>
        <p:grpSp>
          <p:nvGrpSpPr>
            <p:cNvPr id="33" name="Developers group" descr="Code for Developers.">
              <a:extLst>
                <a:ext uri="{FF2B5EF4-FFF2-40B4-BE49-F238E27FC236}">
                  <a16:creationId xmlns:a16="http://schemas.microsoft.com/office/drawing/2014/main" id="{B36993BB-0E96-407D-AEEA-757C873E98BE}"/>
                </a:ext>
              </a:extLst>
            </p:cNvPr>
            <p:cNvGrpSpPr/>
            <p:nvPr/>
          </p:nvGrpSpPr>
          <p:grpSpPr>
            <a:xfrm>
              <a:off x="2614434" y="2068043"/>
              <a:ext cx="2175679" cy="3369615"/>
              <a:chOff x="489277" y="1626801"/>
              <a:chExt cx="3383435" cy="477399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B86E00C-23A8-47B6-99B5-B0AD9CDA1B4C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DB7E2F-BB57-4B98-BF46-B8D9CEB11546}"/>
                  </a:ext>
                </a:extLst>
              </p:cNvPr>
              <p:cNvSpPr txBox="1"/>
              <p:nvPr/>
            </p:nvSpPr>
            <p:spPr>
              <a:xfrm>
                <a:off x="544660" y="1780150"/>
                <a:ext cx="3272670" cy="564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Extensions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C645100-F10A-4A3B-A985-E30838565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01857" y="2793049"/>
              <a:ext cx="1672060" cy="98621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99100B7-EC2B-4A97-8BA7-51F8D465E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323" y="3726647"/>
              <a:ext cx="1295692" cy="108930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543449-FADB-48FC-9C15-83D329D86019}"/>
              </a:ext>
            </a:extLst>
          </p:cNvPr>
          <p:cNvGrpSpPr/>
          <p:nvPr/>
        </p:nvGrpSpPr>
        <p:grpSpPr>
          <a:xfrm>
            <a:off x="5444870" y="1671216"/>
            <a:ext cx="2175061" cy="3368659"/>
            <a:chOff x="5554050" y="1704231"/>
            <a:chExt cx="2218676" cy="3436208"/>
          </a:xfrm>
        </p:grpSpPr>
        <p:grpSp>
          <p:nvGrpSpPr>
            <p:cNvPr id="26" name="Developers group" descr="Code for Developers.">
              <a:extLst>
                <a:ext uri="{FF2B5EF4-FFF2-40B4-BE49-F238E27FC236}">
                  <a16:creationId xmlns:a16="http://schemas.microsoft.com/office/drawing/2014/main" id="{9FFAAB3A-F094-4868-8837-9AD725326A38}"/>
                </a:ext>
              </a:extLst>
            </p:cNvPr>
            <p:cNvGrpSpPr/>
            <p:nvPr/>
          </p:nvGrpSpPr>
          <p:grpSpPr>
            <a:xfrm>
              <a:off x="5554050" y="1704231"/>
              <a:ext cx="2218676" cy="3436208"/>
              <a:chOff x="489277" y="1626801"/>
              <a:chExt cx="3383435" cy="477399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70B366-4F86-4FA0-B554-C02FCC523BE8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768484-C2E6-4B75-A540-D410BD94FC2D}"/>
                  </a:ext>
                </a:extLst>
              </p:cNvPr>
              <p:cNvSpPr txBox="1"/>
              <p:nvPr/>
            </p:nvSpPr>
            <p:spPr>
              <a:xfrm>
                <a:off x="544658" y="1775557"/>
                <a:ext cx="3272670" cy="575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Libraries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C430C-BC9A-4623-8E79-6364BBD7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100" y="2443563"/>
              <a:ext cx="1916574" cy="1222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065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C7985CD3-C17E-44AE-A5AF-A49C8387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34" y="224829"/>
            <a:ext cx="11332823" cy="757806"/>
          </a:xfrm>
        </p:spPr>
        <p:txBody>
          <a:bodyPr/>
          <a:lstStyle/>
          <a:p>
            <a:r>
              <a:rPr lang="en-US" dirty="0"/>
              <a:t>SharePoint Framework Hosted Scenarios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B3D591-2ED3-4E85-AFD0-47EBA5989BEB}"/>
              </a:ext>
            </a:extLst>
          </p:cNvPr>
          <p:cNvGrpSpPr/>
          <p:nvPr/>
        </p:nvGrpSpPr>
        <p:grpSpPr>
          <a:xfrm>
            <a:off x="211492" y="1671215"/>
            <a:ext cx="2175061" cy="3658019"/>
            <a:chOff x="215732" y="1704230"/>
            <a:chExt cx="2218676" cy="3731370"/>
          </a:xfrm>
        </p:grpSpPr>
        <p:grpSp>
          <p:nvGrpSpPr>
            <p:cNvPr id="5" name="Developers group" descr="Code for Developers.">
              <a:extLst>
                <a:ext uri="{FF2B5EF4-FFF2-40B4-BE49-F238E27FC236}">
                  <a16:creationId xmlns:a16="http://schemas.microsoft.com/office/drawing/2014/main" id="{72450DD7-EB9F-4043-B8F4-984AD50D5963}"/>
                </a:ext>
              </a:extLst>
            </p:cNvPr>
            <p:cNvGrpSpPr/>
            <p:nvPr/>
          </p:nvGrpSpPr>
          <p:grpSpPr>
            <a:xfrm>
              <a:off x="215732" y="1704230"/>
              <a:ext cx="2218676" cy="3731370"/>
              <a:chOff x="489277" y="1626801"/>
              <a:chExt cx="3383435" cy="4773999"/>
            </a:xfrm>
            <a:solidFill>
              <a:schemeClr val="bg2">
                <a:lumMod val="95000"/>
              </a:schemeClr>
            </a:solidFill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D31691-2412-465C-AB99-56C8BB6F71B3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F3A04-29B6-47A4-B5CC-9EEF2D7F17B8}"/>
                  </a:ext>
                </a:extLst>
              </p:cNvPr>
              <p:cNvSpPr txBox="1"/>
              <p:nvPr/>
            </p:nvSpPr>
            <p:spPr>
              <a:xfrm>
                <a:off x="577268" y="1706985"/>
                <a:ext cx="3117695" cy="519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Classic Pages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2962FA-05C7-43D4-AA0C-46470DB0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433" y="2554919"/>
              <a:ext cx="2044417" cy="13084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0C0672-571A-4B11-A759-46A803284E09}"/>
                </a:ext>
              </a:extLst>
            </p:cNvPr>
            <p:cNvSpPr txBox="1"/>
            <p:nvPr/>
          </p:nvSpPr>
          <p:spPr>
            <a:xfrm>
              <a:off x="215733" y="4595750"/>
              <a:ext cx="1947957" cy="54468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Parts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DD181-CFDE-48C6-869E-8D8D34FA9940}"/>
              </a:ext>
            </a:extLst>
          </p:cNvPr>
          <p:cNvGrpSpPr/>
          <p:nvPr/>
        </p:nvGrpSpPr>
        <p:grpSpPr>
          <a:xfrm>
            <a:off x="2582761" y="1671215"/>
            <a:ext cx="2175063" cy="3658019"/>
            <a:chOff x="2656764" y="1704230"/>
            <a:chExt cx="2218678" cy="3731370"/>
          </a:xfrm>
        </p:grpSpPr>
        <p:grpSp>
          <p:nvGrpSpPr>
            <p:cNvPr id="33" name="Developers group" descr="Code for Developers.">
              <a:extLst>
                <a:ext uri="{FF2B5EF4-FFF2-40B4-BE49-F238E27FC236}">
                  <a16:creationId xmlns:a16="http://schemas.microsoft.com/office/drawing/2014/main" id="{B36993BB-0E96-407D-AEEA-757C873E98BE}"/>
                </a:ext>
              </a:extLst>
            </p:cNvPr>
            <p:cNvGrpSpPr/>
            <p:nvPr/>
          </p:nvGrpSpPr>
          <p:grpSpPr>
            <a:xfrm>
              <a:off x="2656766" y="1704230"/>
              <a:ext cx="2218676" cy="3731370"/>
              <a:chOff x="489277" y="1626801"/>
              <a:chExt cx="3383435" cy="4773999"/>
            </a:xfrm>
            <a:solidFill>
              <a:schemeClr val="bg2">
                <a:lumMod val="95000"/>
              </a:schemeClr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B86E00C-23A8-47B6-99B5-B0AD9CDA1B4C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DB7E2F-BB57-4B98-BF46-B8D9CEB11546}"/>
                  </a:ext>
                </a:extLst>
              </p:cNvPr>
              <p:cNvSpPr txBox="1"/>
              <p:nvPr/>
            </p:nvSpPr>
            <p:spPr>
              <a:xfrm>
                <a:off x="511711" y="1718153"/>
                <a:ext cx="3272670" cy="52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Modern Pages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B7470A-A1FF-4032-AD16-6BD04422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966" y="2554919"/>
              <a:ext cx="2044417" cy="130842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540AF2-2269-4D13-B4CB-6F1860A6AEA8}"/>
                </a:ext>
              </a:extLst>
            </p:cNvPr>
            <p:cNvSpPr txBox="1"/>
            <p:nvPr/>
          </p:nvSpPr>
          <p:spPr>
            <a:xfrm>
              <a:off x="2656764" y="4895789"/>
              <a:ext cx="1463113" cy="53981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Extensions</a:t>
              </a:r>
              <a:endPara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05FCAEE-D584-45B3-8A7A-6935110F5264}"/>
                </a:ext>
              </a:extLst>
            </p:cNvPr>
            <p:cNvSpPr txBox="1"/>
            <p:nvPr/>
          </p:nvSpPr>
          <p:spPr>
            <a:xfrm>
              <a:off x="2656765" y="4595748"/>
              <a:ext cx="1857579" cy="54468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Parts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885F7B-C74B-46F7-8C8C-5563975BC14A}"/>
              </a:ext>
            </a:extLst>
          </p:cNvPr>
          <p:cNvGrpSpPr/>
          <p:nvPr/>
        </p:nvGrpSpPr>
        <p:grpSpPr>
          <a:xfrm>
            <a:off x="9742833" y="1671215"/>
            <a:ext cx="2175061" cy="3658019"/>
            <a:chOff x="9743545" y="1705008"/>
            <a:chExt cx="2218676" cy="3731370"/>
          </a:xfrm>
        </p:grpSpPr>
        <p:grpSp>
          <p:nvGrpSpPr>
            <p:cNvPr id="20" name="Developers group" descr="Code for Developers.">
              <a:extLst>
                <a:ext uri="{FF2B5EF4-FFF2-40B4-BE49-F238E27FC236}">
                  <a16:creationId xmlns:a16="http://schemas.microsoft.com/office/drawing/2014/main" id="{C4753218-51B6-4D00-93F1-65651FDE4661}"/>
                </a:ext>
              </a:extLst>
            </p:cNvPr>
            <p:cNvGrpSpPr/>
            <p:nvPr/>
          </p:nvGrpSpPr>
          <p:grpSpPr>
            <a:xfrm>
              <a:off x="9743545" y="1705008"/>
              <a:ext cx="2218676" cy="3731370"/>
              <a:chOff x="489277" y="1626801"/>
              <a:chExt cx="3383435" cy="4773999"/>
            </a:xfrm>
            <a:solidFill>
              <a:schemeClr val="bg2">
                <a:lumMod val="95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0AE4162-73B8-476A-ADDD-B203950913DA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32DD5A-000F-49DE-B334-4C57DF0120F2}"/>
                  </a:ext>
                </a:extLst>
              </p:cNvPr>
              <p:cNvSpPr txBox="1"/>
              <p:nvPr/>
            </p:nvSpPr>
            <p:spPr>
              <a:xfrm>
                <a:off x="544658" y="1718534"/>
                <a:ext cx="3272670" cy="52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Teams Tabs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4D06C6-5876-4600-A700-A72A09EDE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71360" y="2565707"/>
              <a:ext cx="1763043" cy="176501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2CE5FD-1A4D-4D6E-9215-E5857BC0200F}"/>
                </a:ext>
              </a:extLst>
            </p:cNvPr>
            <p:cNvSpPr txBox="1"/>
            <p:nvPr/>
          </p:nvSpPr>
          <p:spPr>
            <a:xfrm>
              <a:off x="9743545" y="4595748"/>
              <a:ext cx="1947957" cy="54468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Parts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2259A-7408-43EA-A725-76F63593CCE7}"/>
              </a:ext>
            </a:extLst>
          </p:cNvPr>
          <p:cNvGrpSpPr/>
          <p:nvPr/>
        </p:nvGrpSpPr>
        <p:grpSpPr>
          <a:xfrm>
            <a:off x="4954032" y="1671215"/>
            <a:ext cx="2221324" cy="3658019"/>
            <a:chOff x="4987566" y="1704230"/>
            <a:chExt cx="2265866" cy="3731370"/>
          </a:xfrm>
        </p:grpSpPr>
        <p:grpSp>
          <p:nvGrpSpPr>
            <p:cNvPr id="26" name="Developers group" descr="Code for Developers.">
              <a:extLst>
                <a:ext uri="{FF2B5EF4-FFF2-40B4-BE49-F238E27FC236}">
                  <a16:creationId xmlns:a16="http://schemas.microsoft.com/office/drawing/2014/main" id="{9FFAAB3A-F094-4868-8837-9AD725326A38}"/>
                </a:ext>
              </a:extLst>
            </p:cNvPr>
            <p:cNvGrpSpPr/>
            <p:nvPr/>
          </p:nvGrpSpPr>
          <p:grpSpPr>
            <a:xfrm>
              <a:off x="5034756" y="1704230"/>
              <a:ext cx="2218676" cy="3731370"/>
              <a:chOff x="489277" y="1626801"/>
              <a:chExt cx="3383435" cy="4773999"/>
            </a:xfrm>
            <a:solidFill>
              <a:schemeClr val="bg2">
                <a:lumMod val="95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C70B366-4F86-4FA0-B554-C02FCC523BE8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768484-C2E6-4B75-A540-D410BD94FC2D}"/>
                  </a:ext>
                </a:extLst>
              </p:cNvPr>
              <p:cNvSpPr txBox="1"/>
              <p:nvPr/>
            </p:nvSpPr>
            <p:spPr>
              <a:xfrm>
                <a:off x="538573" y="1708488"/>
                <a:ext cx="3272670" cy="92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Lists and Libraries</a:t>
                </a:r>
                <a:endParaRPr lang="en-US" sz="2000" dirty="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8FC163-F6F3-41C7-B7A4-B6C02DEC2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4656" y="2565707"/>
              <a:ext cx="2027562" cy="129763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D077F9-5E72-456D-B152-D19AF6D7E5B5}"/>
                </a:ext>
              </a:extLst>
            </p:cNvPr>
            <p:cNvSpPr txBox="1"/>
            <p:nvPr/>
          </p:nvSpPr>
          <p:spPr>
            <a:xfrm>
              <a:off x="4987566" y="4595748"/>
              <a:ext cx="1434932" cy="544688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Extensions</a:t>
              </a:r>
              <a:endPara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D58534-E9CD-4934-AE18-5DC7DFF2C191}"/>
              </a:ext>
            </a:extLst>
          </p:cNvPr>
          <p:cNvGrpSpPr/>
          <p:nvPr/>
        </p:nvGrpSpPr>
        <p:grpSpPr>
          <a:xfrm>
            <a:off x="7371564" y="1671216"/>
            <a:ext cx="2175061" cy="3662800"/>
            <a:chOff x="7412745" y="1704230"/>
            <a:chExt cx="2218676" cy="3736247"/>
          </a:xfrm>
        </p:grpSpPr>
        <p:grpSp>
          <p:nvGrpSpPr>
            <p:cNvPr id="17" name="Developers group" descr="Code for Developers.">
              <a:extLst>
                <a:ext uri="{FF2B5EF4-FFF2-40B4-BE49-F238E27FC236}">
                  <a16:creationId xmlns:a16="http://schemas.microsoft.com/office/drawing/2014/main" id="{6A30ACBA-FD57-44CF-8A57-66CDA73A5BBB}"/>
                </a:ext>
              </a:extLst>
            </p:cNvPr>
            <p:cNvGrpSpPr/>
            <p:nvPr/>
          </p:nvGrpSpPr>
          <p:grpSpPr>
            <a:xfrm>
              <a:off x="7412745" y="1704230"/>
              <a:ext cx="2218676" cy="3731370"/>
              <a:chOff x="489277" y="1626801"/>
              <a:chExt cx="3383435" cy="4773999"/>
            </a:xfrm>
            <a:solidFill>
              <a:schemeClr val="bg2">
                <a:lumMod val="95000"/>
              </a:schemeClr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94AB59-43B6-4B7E-88AA-B8E2C1DE7E8C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29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4CDAE8-B55A-4AFB-B04C-720E114888A2}"/>
                  </a:ext>
                </a:extLst>
              </p:cNvPr>
              <p:cNvSpPr txBox="1"/>
              <p:nvPr/>
            </p:nvSpPr>
            <p:spPr>
              <a:xfrm>
                <a:off x="544660" y="1725192"/>
                <a:ext cx="3272670" cy="522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841">
                  <a:spcAft>
                    <a:spcPts val="600"/>
                  </a:spcAft>
                  <a:defRPr/>
                </a:pPr>
                <a:r>
                  <a:rPr lang="en-US" sz="2000" b="1" dirty="0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App pages</a:t>
                </a:r>
                <a:endParaRPr lang="en-US" sz="2000" dirty="0"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003A9D-CBA1-442E-A51D-37E13247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23124" y="2554919"/>
              <a:ext cx="1590645" cy="18319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92BD16-48E3-4931-9C98-4ADC826A8824}"/>
                </a:ext>
              </a:extLst>
            </p:cNvPr>
            <p:cNvSpPr txBox="1"/>
            <p:nvPr/>
          </p:nvSpPr>
          <p:spPr>
            <a:xfrm>
              <a:off x="7417238" y="4595748"/>
              <a:ext cx="1947957" cy="54468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Web Parts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351710-980D-421A-8B20-506B2289E58F}"/>
                </a:ext>
              </a:extLst>
            </p:cNvPr>
            <p:cNvSpPr txBox="1"/>
            <p:nvPr/>
          </p:nvSpPr>
          <p:spPr>
            <a:xfrm>
              <a:off x="7449062" y="4895789"/>
              <a:ext cx="1434932" cy="544688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2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Extensions</a:t>
              </a:r>
              <a:endPara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FBCA458-BFEC-4231-B683-E59625F3D04F}"/>
              </a:ext>
            </a:extLst>
          </p:cNvPr>
          <p:cNvSpPr txBox="1"/>
          <p:nvPr/>
        </p:nvSpPr>
        <p:spPr>
          <a:xfrm>
            <a:off x="211492" y="5857484"/>
            <a:ext cx="6816513" cy="615480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Library components work in all hosted platforms</a:t>
            </a:r>
          </a:p>
        </p:txBody>
      </p:sp>
    </p:spTree>
    <p:extLst>
      <p:ext uri="{BB962C8B-B14F-4D97-AF65-F5344CB8AC3E}">
        <p14:creationId xmlns:p14="http://schemas.microsoft.com/office/powerpoint/2010/main" val="3953335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E27910-09AE-4BE8-A5DD-C09FC3C2F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4" y="457622"/>
            <a:ext cx="11016957" cy="1107839"/>
          </a:xfrm>
        </p:spPr>
        <p:txBody>
          <a:bodyPr/>
          <a:lstStyle/>
          <a:p>
            <a:r>
              <a:rPr lang="en-US" sz="3529" dirty="0"/>
              <a:t>SharePoint Framework usage growth curve</a:t>
            </a:r>
            <a:br>
              <a:rPr lang="en-US" sz="3529" dirty="0"/>
            </a:br>
            <a:r>
              <a:rPr lang="en-US" sz="3529" dirty="0"/>
              <a:t>	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206F6-2F70-4725-89CB-2EAE2AAEF9EE}"/>
              </a:ext>
            </a:extLst>
          </p:cNvPr>
          <p:cNvCxnSpPr/>
          <p:nvPr/>
        </p:nvCxnSpPr>
        <p:spPr>
          <a:xfrm flipV="1">
            <a:off x="984699" y="5742573"/>
            <a:ext cx="10136476" cy="134160"/>
          </a:xfrm>
          <a:prstGeom prst="line">
            <a:avLst/>
          </a:prstGeom>
          <a:ln>
            <a:solidFill>
              <a:srgbClr val="50E6FF"/>
            </a:solidFill>
            <a:prstDash val="dash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CA1316-6427-44AE-8669-CF018F13D09D}"/>
              </a:ext>
            </a:extLst>
          </p:cNvPr>
          <p:cNvSpPr txBox="1"/>
          <p:nvPr/>
        </p:nvSpPr>
        <p:spPr>
          <a:xfrm>
            <a:off x="2299166" y="6180137"/>
            <a:ext cx="1232866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Jan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1C05D-EF50-4B18-B092-F5C98E39919F}"/>
              </a:ext>
            </a:extLst>
          </p:cNvPr>
          <p:cNvSpPr txBox="1"/>
          <p:nvPr/>
        </p:nvSpPr>
        <p:spPr>
          <a:xfrm>
            <a:off x="4374285" y="6180137"/>
            <a:ext cx="1248393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F4270-D9F5-4BB3-B142-DCAD315BF95A}"/>
              </a:ext>
            </a:extLst>
          </p:cNvPr>
          <p:cNvSpPr txBox="1"/>
          <p:nvPr/>
        </p:nvSpPr>
        <p:spPr>
          <a:xfrm>
            <a:off x="6579240" y="6180137"/>
            <a:ext cx="1232866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Jan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C6036-CABB-4F36-916C-E5CE01F75C94}"/>
              </a:ext>
            </a:extLst>
          </p:cNvPr>
          <p:cNvSpPr txBox="1"/>
          <p:nvPr/>
        </p:nvSpPr>
        <p:spPr>
          <a:xfrm>
            <a:off x="8730672" y="6180137"/>
            <a:ext cx="1248393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10B18-88E8-4C66-AFD6-314F1C8F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50" y="1565461"/>
            <a:ext cx="10348699" cy="47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2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0DF58CB4-CFCB-4736-8310-E7DA4743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02" y="290849"/>
            <a:ext cx="11652534" cy="553920"/>
          </a:xfrm>
        </p:spPr>
        <p:txBody>
          <a:bodyPr/>
          <a:lstStyle/>
          <a:p>
            <a:r>
              <a:rPr lang="en-US" dirty="0"/>
              <a:t>Reusable open-source controls to increase your productivity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63B4E6-D511-43AE-8EF4-6C12D2A36986}"/>
              </a:ext>
            </a:extLst>
          </p:cNvPr>
          <p:cNvGrpSpPr/>
          <p:nvPr/>
        </p:nvGrpSpPr>
        <p:grpSpPr>
          <a:xfrm>
            <a:off x="378614" y="1252425"/>
            <a:ext cx="3382956" cy="5199080"/>
            <a:chOff x="2160551" y="1252115"/>
            <a:chExt cx="3383435" cy="51998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A7458D1-7439-46F2-8C53-4DA70FF8909C}"/>
                </a:ext>
              </a:extLst>
            </p:cNvPr>
            <p:cNvGrpSpPr/>
            <p:nvPr/>
          </p:nvGrpSpPr>
          <p:grpSpPr>
            <a:xfrm>
              <a:off x="2160551" y="1252115"/>
              <a:ext cx="3383435" cy="5199818"/>
              <a:chOff x="2160551" y="1252115"/>
              <a:chExt cx="3383435" cy="5199818"/>
            </a:xfrm>
          </p:grpSpPr>
          <p:grpSp>
            <p:nvGrpSpPr>
              <p:cNvPr id="4" name="Developers group" descr="Code for Developers.">
                <a:extLst>
                  <a:ext uri="{FF2B5EF4-FFF2-40B4-BE49-F238E27FC236}">
                    <a16:creationId xmlns:a16="http://schemas.microsoft.com/office/drawing/2014/main" id="{0EACC66A-9B8C-4791-867C-C5D0663BEF62}"/>
                  </a:ext>
                </a:extLst>
              </p:cNvPr>
              <p:cNvGrpSpPr/>
              <p:nvPr/>
            </p:nvGrpSpPr>
            <p:grpSpPr>
              <a:xfrm>
                <a:off x="2160551" y="1252115"/>
                <a:ext cx="3383435" cy="4773999"/>
                <a:chOff x="489277" y="1626801"/>
                <a:chExt cx="3383435" cy="477399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ECDB03-DFFF-485E-B6A6-537D35EB2648}"/>
                    </a:ext>
                  </a:extLst>
                </p:cNvPr>
                <p:cNvSpPr/>
                <p:nvPr/>
              </p:nvSpPr>
              <p:spPr>
                <a:xfrm>
                  <a:off x="489277" y="1626801"/>
                  <a:ext cx="3383435" cy="4773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92">
                    <a:defRPr/>
                  </a:pPr>
                  <a:endParaRPr lang="en-US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EB67510-40D5-4FA7-BFDF-1B97328FAC03}"/>
                    </a:ext>
                  </a:extLst>
                </p:cNvPr>
                <p:cNvSpPr txBox="1"/>
                <p:nvPr/>
              </p:nvSpPr>
              <p:spPr>
                <a:xfrm>
                  <a:off x="600043" y="1780150"/>
                  <a:ext cx="3272669" cy="1093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192">
                    <a:spcAft>
                      <a:spcPts val="600"/>
                    </a:spcAft>
                    <a:defRPr/>
                  </a:pPr>
                  <a:r>
                    <a:rPr lang="en-US" sz="2000" b="1">
                      <a:solidFill>
                        <a:srgbClr val="1A1A1A">
                          <a:lumMod val="75000"/>
                          <a:lumOff val="25000"/>
                        </a:srgbClr>
                      </a:solidFill>
                      <a:latin typeface="Segoe UI Semibold" panose="020B0502040204020203" pitchFamily="34" charset="0"/>
                      <a:cs typeface="Segoe UI Semibold" panose="020B0502040204020203" pitchFamily="34" charset="0"/>
                    </a:rPr>
                    <a:t>React content controls</a:t>
                  </a:r>
                  <a:endParaRPr lang="en-US" sz="2000"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  <a:p>
                  <a:pPr algn="ctr" defTabSz="914192">
                    <a:spcAft>
                      <a:spcPts val="600"/>
                    </a:spcAft>
                    <a:defRPr/>
                  </a:pPr>
                  <a:r>
                    <a:rPr lang="en-US" sz="1400">
                      <a:solidFill>
                        <a:srgbClr val="E6E6E6">
                          <a:lumMod val="50000"/>
                        </a:srgbClr>
                      </a:solidFill>
                      <a:latin typeface="Segoe UI"/>
                      <a:cs typeface="Segoe UI Semibold" panose="020B0502040204020203" pitchFamily="34" charset="0"/>
                    </a:rPr>
                    <a:t>Use in the web parts and extensions</a:t>
                  </a:r>
                </a:p>
                <a:p>
                  <a:pPr defTabSz="914192">
                    <a:spcAft>
                      <a:spcPts val="600"/>
                    </a:spcAft>
                    <a:defRPr/>
                  </a:pPr>
                  <a:endParaRPr lang="en-US" sz="2000">
                    <a:solidFill>
                      <a:srgbClr val="E6E6E6">
                        <a:lumMod val="50000"/>
                      </a:srgbClr>
                    </a:solidFill>
                    <a:latin typeface="Segoe UI"/>
                    <a:cs typeface="Segoe UI Semibold" panose="020B0502040204020203" pitchFamily="34" charset="0"/>
                  </a:endParaRPr>
                </a:p>
              </p:txBody>
            </p:sp>
          </p:grpSp>
          <p:pic>
            <p:nvPicPr>
              <p:cNvPr id="1026" name="Picture 2" descr="Default Bar Chart">
                <a:extLst>
                  <a:ext uri="{FF2B5EF4-FFF2-40B4-BE49-F238E27FC236}">
                    <a16:creationId xmlns:a16="http://schemas.microsoft.com/office/drawing/2014/main" id="{6485E139-43F3-4EBF-B371-7C2D6BB0A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7606" y="2314875"/>
                <a:ext cx="2239784" cy="1228962"/>
              </a:xfrm>
              <a:prstGeom prst="rect">
                <a:avLst/>
              </a:prstGeom>
              <a:noFill/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C8FF1EB-94D7-4CC5-863D-E633B2D74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1836" y="3193050"/>
                <a:ext cx="2655658" cy="882995"/>
              </a:xfrm>
              <a:prstGeom prst="rect">
                <a:avLst/>
              </a:prstGeom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</p:spPr>
          </p:pic>
          <p:pic>
            <p:nvPicPr>
              <p:cNvPr id="1028" name="Picture 4" descr="Placeholder control output">
                <a:extLst>
                  <a:ext uri="{FF2B5EF4-FFF2-40B4-BE49-F238E27FC236}">
                    <a16:creationId xmlns:a16="http://schemas.microsoft.com/office/drawing/2014/main" id="{CC3430E7-5A09-4CC0-B2D3-6C1C9DF5FB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7611" y="4015207"/>
                <a:ext cx="2379774" cy="10073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40EB69-F609-48A3-9F9F-B79E9EE8E437}"/>
                  </a:ext>
                </a:extLst>
              </p:cNvPr>
              <p:cNvSpPr/>
              <p:nvPr/>
            </p:nvSpPr>
            <p:spPr>
              <a:xfrm>
                <a:off x="2232044" y="6174895"/>
                <a:ext cx="3240449" cy="277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/>
                  <a:t>sharepoint.github.io/</a:t>
                </a:r>
                <a:r>
                  <a:rPr lang="en-US" sz="1200" dirty="0" err="1"/>
                  <a:t>sp</a:t>
                </a:r>
                <a:r>
                  <a:rPr lang="en-US" sz="1200" dirty="0"/>
                  <a:t>-dev-</a:t>
                </a:r>
                <a:r>
                  <a:rPr lang="en-US" sz="1200" dirty="0" err="1"/>
                  <a:t>fx</a:t>
                </a:r>
                <a:r>
                  <a:rPr lang="en-US" sz="1200" dirty="0"/>
                  <a:t>-controls-react</a:t>
                </a:r>
              </a:p>
            </p:txBody>
          </p:sp>
        </p:grpSp>
        <p:pic>
          <p:nvPicPr>
            <p:cNvPr id="1030" name="Picture 6" descr="ListView control output">
              <a:extLst>
                <a:ext uri="{FF2B5EF4-FFF2-40B4-BE49-F238E27FC236}">
                  <a16:creationId xmlns:a16="http://schemas.microsoft.com/office/drawing/2014/main" id="{05C5A342-57D3-43E5-B944-DF7BE0263D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438" y="4898202"/>
              <a:ext cx="2548453" cy="911670"/>
            </a:xfrm>
            <a:prstGeom prst="rect">
              <a:avLst/>
            </a:prstGeom>
            <a:noFill/>
            <a:ln>
              <a:solidFill>
                <a:schemeClr val="tx1">
                  <a:lumMod val="25000"/>
                  <a:lumOff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12B51E-5DD5-4D4F-A715-536281499AEB}"/>
              </a:ext>
            </a:extLst>
          </p:cNvPr>
          <p:cNvGrpSpPr/>
          <p:nvPr/>
        </p:nvGrpSpPr>
        <p:grpSpPr>
          <a:xfrm>
            <a:off x="4425492" y="1247858"/>
            <a:ext cx="3491277" cy="5209243"/>
            <a:chOff x="6856268" y="1247547"/>
            <a:chExt cx="3491772" cy="52099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22414A-78B5-4F9A-B05D-B23750C07057}"/>
                </a:ext>
              </a:extLst>
            </p:cNvPr>
            <p:cNvSpPr/>
            <p:nvPr/>
          </p:nvSpPr>
          <p:spPr>
            <a:xfrm>
              <a:off x="6856268" y="6180492"/>
              <a:ext cx="3491772" cy="2770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sharepoint.github.io/</a:t>
              </a:r>
              <a:r>
                <a:rPr lang="en-US" sz="1200" dirty="0" err="1"/>
                <a:t>sp</a:t>
              </a:r>
              <a:r>
                <a:rPr lang="en-US" sz="1200" dirty="0"/>
                <a:t>-dev-</a:t>
              </a:r>
              <a:r>
                <a:rPr lang="en-US" sz="1200" dirty="0" err="1"/>
                <a:t>fx</a:t>
              </a:r>
              <a:r>
                <a:rPr lang="en-US" sz="1200" dirty="0"/>
                <a:t>-property-controls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D308FF3-9480-4B29-85D6-83960EFC2BF6}"/>
                </a:ext>
              </a:extLst>
            </p:cNvPr>
            <p:cNvGrpSpPr/>
            <p:nvPr/>
          </p:nvGrpSpPr>
          <p:grpSpPr>
            <a:xfrm>
              <a:off x="6944081" y="1247547"/>
              <a:ext cx="3383435" cy="4773999"/>
              <a:chOff x="6944081" y="1247547"/>
              <a:chExt cx="3383435" cy="4773999"/>
            </a:xfrm>
          </p:grpSpPr>
          <p:grpSp>
            <p:nvGrpSpPr>
              <p:cNvPr id="6" name="Designers group" descr="Toolkits for Designers.">
                <a:extLst>
                  <a:ext uri="{FF2B5EF4-FFF2-40B4-BE49-F238E27FC236}">
                    <a16:creationId xmlns:a16="http://schemas.microsoft.com/office/drawing/2014/main" id="{EF2E498D-E225-4CC3-A46C-D105743E8FB0}"/>
                  </a:ext>
                </a:extLst>
              </p:cNvPr>
              <p:cNvGrpSpPr/>
              <p:nvPr/>
            </p:nvGrpSpPr>
            <p:grpSpPr>
              <a:xfrm>
                <a:off x="6944081" y="1247547"/>
                <a:ext cx="3383435" cy="4773999"/>
                <a:chOff x="4358408" y="1626801"/>
                <a:chExt cx="3383435" cy="4773999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DAC16D86-16D7-4CE6-BFE2-A4607502A0A4}"/>
                    </a:ext>
                  </a:extLst>
                </p:cNvPr>
                <p:cNvSpPr/>
                <p:nvPr/>
              </p:nvSpPr>
              <p:spPr>
                <a:xfrm>
                  <a:off x="4358408" y="1626801"/>
                  <a:ext cx="3383435" cy="477399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192">
                    <a:defRPr/>
                  </a:pPr>
                  <a:endParaRPr lang="en-US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BC9884C-69D0-47EC-B638-FD9D4B757547}"/>
                    </a:ext>
                  </a:extLst>
                </p:cNvPr>
                <p:cNvSpPr txBox="1"/>
                <p:nvPr/>
              </p:nvSpPr>
              <p:spPr>
                <a:xfrm>
                  <a:off x="4469174" y="1780150"/>
                  <a:ext cx="2826077" cy="9801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192">
                    <a:spcAft>
                      <a:spcPts val="600"/>
                    </a:spcAft>
                    <a:defRPr/>
                  </a:pPr>
                  <a:r>
                    <a:rPr lang="en-US" sz="2000" b="1" dirty="0">
                      <a:solidFill>
                        <a:srgbClr val="1A1A1A">
                          <a:lumMod val="75000"/>
                          <a:lumOff val="25000"/>
                        </a:srgbClr>
                      </a:solidFill>
                      <a:latin typeface="Segoe UI Semibold" panose="020B0502040204020203" pitchFamily="34" charset="0"/>
                      <a:cs typeface="Segoe UI Semibold" panose="020B0502040204020203" pitchFamily="34" charset="0"/>
                    </a:rPr>
                    <a:t>Property pane controls</a:t>
                  </a:r>
                  <a:endParaRPr lang="en-US" sz="2000" dirty="0">
                    <a:gradFill>
                      <a:gsLst>
                        <a:gs pos="1250">
                          <a:srgbClr val="0078D4"/>
                        </a:gs>
                        <a:gs pos="100000">
                          <a:srgbClr val="0078D4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endParaRPr>
                </a:p>
                <a:p>
                  <a:pPr algn="ctr" defTabSz="914192">
                    <a:spcAft>
                      <a:spcPts val="600"/>
                    </a:spcAft>
                    <a:defRPr/>
                  </a:pPr>
                  <a:r>
                    <a:rPr lang="en-US" sz="1400" dirty="0">
                      <a:solidFill>
                        <a:srgbClr val="E6E6E6">
                          <a:lumMod val="50000"/>
                        </a:srgbClr>
                      </a:solidFill>
                      <a:latin typeface="Segoe UI"/>
                      <a:cs typeface="Segoe UI Semibold" panose="020B0502040204020203" pitchFamily="34" charset="0"/>
                    </a:rPr>
                    <a:t>Configuration options</a:t>
                  </a:r>
                </a:p>
                <a:p>
                  <a:pPr defTabSz="914192">
                    <a:spcAft>
                      <a:spcPts val="600"/>
                    </a:spcAft>
                    <a:defRPr/>
                  </a:pPr>
                  <a:endParaRPr lang="en-US" sz="1400" dirty="0">
                    <a:solidFill>
                      <a:srgbClr val="E6E6E6">
                        <a:lumMod val="50000"/>
                      </a:srgbClr>
                    </a:solidFill>
                    <a:latin typeface="Segoe UI"/>
                    <a:cs typeface="Segoe UI Semibold" panose="020B0502040204020203" pitchFamily="34" charset="0"/>
                  </a:endParaRPr>
                </a:p>
              </p:txBody>
            </p:sp>
          </p:grp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8B72B3D-BBE1-44C8-AE4A-610967E5F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3069" y="2314875"/>
                <a:ext cx="3045458" cy="727926"/>
              </a:xfrm>
              <a:prstGeom prst="rect">
                <a:avLst/>
              </a:prstGeom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</p:spPr>
          </p:pic>
          <p:pic>
            <p:nvPicPr>
              <p:cNvPr id="1032" name="Picture 8" descr="Selecting terms">
                <a:extLst>
                  <a:ext uri="{FF2B5EF4-FFF2-40B4-BE49-F238E27FC236}">
                    <a16:creationId xmlns:a16="http://schemas.microsoft.com/office/drawing/2014/main" id="{4261D3D7-2832-4841-B52C-5CC303C9B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0032" y="2929356"/>
                <a:ext cx="1213123" cy="2097852"/>
              </a:xfrm>
              <a:prstGeom prst="rect">
                <a:avLst/>
              </a:prstGeom>
              <a:noFill/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Multi list picker">
                <a:extLst>
                  <a:ext uri="{FF2B5EF4-FFF2-40B4-BE49-F238E27FC236}">
                    <a16:creationId xmlns:a16="http://schemas.microsoft.com/office/drawing/2014/main" id="{0C308550-C6F1-4F5A-9AAD-9110696C6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9106" y="2960153"/>
                <a:ext cx="954533" cy="1167368"/>
              </a:xfrm>
              <a:prstGeom prst="rect">
                <a:avLst/>
              </a:prstGeom>
              <a:noFill/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Person picker">
                <a:extLst>
                  <a:ext uri="{FF2B5EF4-FFF2-40B4-BE49-F238E27FC236}">
                    <a16:creationId xmlns:a16="http://schemas.microsoft.com/office/drawing/2014/main" id="{46EED9D1-5777-4949-A0CF-A2AADFA3F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2154" y="4076045"/>
                <a:ext cx="1624725" cy="649890"/>
              </a:xfrm>
              <a:prstGeom prst="rect">
                <a:avLst/>
              </a:prstGeom>
              <a:noFill/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D1C24F6-E6AF-4618-BA67-43573886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12717" y="4812601"/>
                <a:ext cx="1714162" cy="850225"/>
              </a:xfrm>
              <a:prstGeom prst="rect">
                <a:avLst/>
              </a:prstGeom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B801122-DAFF-4072-93B6-505808B98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54847" y="5103369"/>
                <a:ext cx="1373036" cy="793310"/>
              </a:xfrm>
              <a:prstGeom prst="rect">
                <a:avLst/>
              </a:prstGeom>
              <a:ln>
                <a:solidFill>
                  <a:schemeClr val="tx1">
                    <a:lumMod val="25000"/>
                    <a:lumOff val="75000"/>
                  </a:schemeClr>
                </a:solidFill>
              </a:ln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39FD86-8A90-48C5-A530-B2B6E3153A5F}"/>
              </a:ext>
            </a:extLst>
          </p:cNvPr>
          <p:cNvGrpSpPr/>
          <p:nvPr/>
        </p:nvGrpSpPr>
        <p:grpSpPr>
          <a:xfrm>
            <a:off x="8430732" y="1247858"/>
            <a:ext cx="3382954" cy="5203647"/>
            <a:chOff x="8430732" y="1247858"/>
            <a:chExt cx="3382954" cy="52036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D18AE0-1A93-4687-AE6E-A2E48F22182B}"/>
                </a:ext>
              </a:extLst>
            </p:cNvPr>
            <p:cNvGrpSpPr/>
            <p:nvPr/>
          </p:nvGrpSpPr>
          <p:grpSpPr>
            <a:xfrm>
              <a:off x="8430732" y="1247858"/>
              <a:ext cx="3382954" cy="5203647"/>
              <a:chOff x="8430732" y="1247858"/>
              <a:chExt cx="3382954" cy="52036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8C6225BB-651A-4CDF-8644-BD427E34273D}"/>
                  </a:ext>
                </a:extLst>
              </p:cNvPr>
              <p:cNvGrpSpPr/>
              <p:nvPr/>
            </p:nvGrpSpPr>
            <p:grpSpPr>
              <a:xfrm>
                <a:off x="8430732" y="1247858"/>
                <a:ext cx="3382954" cy="5203647"/>
                <a:chOff x="6944081" y="1247547"/>
                <a:chExt cx="3383435" cy="520438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3FE8B3D-12D2-4C01-8F9F-2F9F6E87AE05}"/>
                    </a:ext>
                  </a:extLst>
                </p:cNvPr>
                <p:cNvSpPr/>
                <p:nvPr/>
              </p:nvSpPr>
              <p:spPr>
                <a:xfrm>
                  <a:off x="8175176" y="6174895"/>
                  <a:ext cx="987911" cy="2770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aka.ms/mgt</a:t>
                  </a:r>
                </a:p>
              </p:txBody>
            </p:sp>
            <p:grpSp>
              <p:nvGrpSpPr>
                <p:cNvPr id="28" name="Designers group" descr="Toolkits for Designers.">
                  <a:extLst>
                    <a:ext uri="{FF2B5EF4-FFF2-40B4-BE49-F238E27FC236}">
                      <a16:creationId xmlns:a16="http://schemas.microsoft.com/office/drawing/2014/main" id="{BAE4FCC7-C975-4795-B7EA-98496D4AB6FE}"/>
                    </a:ext>
                  </a:extLst>
                </p:cNvPr>
                <p:cNvGrpSpPr/>
                <p:nvPr/>
              </p:nvGrpSpPr>
              <p:grpSpPr>
                <a:xfrm>
                  <a:off x="6944081" y="1247547"/>
                  <a:ext cx="3383435" cy="4773999"/>
                  <a:chOff x="4358408" y="1626801"/>
                  <a:chExt cx="3383435" cy="4773999"/>
                </a:xfrm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419A23E-D6BC-463E-9DF7-DC3274A1FECF}"/>
                      </a:ext>
                    </a:extLst>
                  </p:cNvPr>
                  <p:cNvSpPr/>
                  <p:nvPr/>
                </p:nvSpPr>
                <p:spPr>
                  <a:xfrm>
                    <a:off x="4358408" y="1626801"/>
                    <a:ext cx="3383435" cy="477399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914192">
                      <a:defRPr/>
                    </a:pPr>
                    <a:endParaRPr lang="en-US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2CBC7624-3D8F-42B5-9D11-597DE45B82D9}"/>
                      </a:ext>
                    </a:extLst>
                  </p:cNvPr>
                  <p:cNvSpPr txBox="1"/>
                  <p:nvPr/>
                </p:nvSpPr>
                <p:spPr>
                  <a:xfrm>
                    <a:off x="4469174" y="1780150"/>
                    <a:ext cx="3236847" cy="98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4192">
                      <a:spcAft>
                        <a:spcPts val="600"/>
                      </a:spcAft>
                      <a:defRPr/>
                    </a:pPr>
                    <a:r>
                      <a:rPr lang="en-US" sz="2000" b="1" dirty="0">
                        <a:solidFill>
                          <a:srgbClr val="1A1A1A">
                            <a:lumMod val="75000"/>
                            <a:lumOff val="25000"/>
                          </a:srgbClr>
                        </a:solidFill>
                        <a:latin typeface="Segoe UI Semibold" panose="020B0502040204020203" pitchFamily="34" charset="0"/>
                        <a:cs typeface="Segoe UI Semibold" panose="020B0502040204020203" pitchFamily="34" charset="0"/>
                      </a:rPr>
                      <a:t>Microsoft Graph Toolkit</a:t>
                    </a:r>
                    <a:endParaRPr lang="en-US" sz="2000" dirty="0">
                      <a:gradFill>
                        <a:gsLst>
                          <a:gs pos="1250">
                            <a:srgbClr val="0078D4"/>
                          </a:gs>
                          <a:gs pos="100000">
                            <a:srgbClr val="0078D4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endParaRPr>
                  </a:p>
                  <a:p>
                    <a:pPr algn="ctr" defTabSz="914192">
                      <a:spcAft>
                        <a:spcPts val="600"/>
                      </a:spcAft>
                      <a:defRPr/>
                    </a:pPr>
                    <a:r>
                      <a:rPr lang="en-US" sz="1400" dirty="0">
                        <a:solidFill>
                          <a:srgbClr val="E6E6E6">
                            <a:lumMod val="50000"/>
                          </a:srgbClr>
                        </a:solidFill>
                        <a:latin typeface="Segoe UI"/>
                        <a:cs typeface="Segoe UI Semibold" panose="020B0502040204020203" pitchFamily="34" charset="0"/>
                      </a:rPr>
                      <a:t>Graph connected controls</a:t>
                    </a:r>
                  </a:p>
                  <a:p>
                    <a:pPr defTabSz="914192">
                      <a:spcAft>
                        <a:spcPts val="600"/>
                      </a:spcAft>
                      <a:defRPr/>
                    </a:pPr>
                    <a:endParaRPr lang="en-US" sz="1400" dirty="0">
                      <a:solidFill>
                        <a:srgbClr val="E6E6E6">
                          <a:lumMod val="50000"/>
                        </a:srgbClr>
                      </a:solidFill>
                      <a:latin typeface="Segoe UI"/>
                      <a:cs typeface="Segoe UI Semibold" panose="020B0502040204020203" pitchFamily="34" charset="0"/>
                    </a:endParaRPr>
                  </a:p>
                </p:txBody>
              </p:sp>
            </p:grpSp>
          </p:grpSp>
          <p:pic>
            <p:nvPicPr>
              <p:cNvPr id="2" name="Picture 2" descr="mgt-people">
                <a:extLst>
                  <a:ext uri="{FF2B5EF4-FFF2-40B4-BE49-F238E27FC236}">
                    <a16:creationId xmlns:a16="http://schemas.microsoft.com/office/drawing/2014/main" id="{97885B6F-2EC8-48EB-8EB0-5AD4D400A5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2759" y="2275585"/>
                <a:ext cx="1314450" cy="447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2828E47-1AA5-4F15-AFD9-7491D81C1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47971" y="3188368"/>
                <a:ext cx="2378006" cy="2185097"/>
              </a:xfrm>
              <a:prstGeom prst="rect">
                <a:avLst/>
              </a:prstGeom>
            </p:spPr>
          </p:pic>
          <p:pic>
            <p:nvPicPr>
              <p:cNvPr id="3" name="Picture 4" descr="mgt-agenda">
                <a:extLst>
                  <a:ext uri="{FF2B5EF4-FFF2-40B4-BE49-F238E27FC236}">
                    <a16:creationId xmlns:a16="http://schemas.microsoft.com/office/drawing/2014/main" id="{21B360B3-DD46-413C-8769-8DD58783B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33107" y="2678945"/>
                <a:ext cx="2032631" cy="2320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 descr="mgt-people-picker">
                <a:extLst>
                  <a:ext uri="{FF2B5EF4-FFF2-40B4-BE49-F238E27FC236}">
                    <a16:creationId xmlns:a16="http://schemas.microsoft.com/office/drawing/2014/main" id="{6633B9E7-647C-4E7A-8612-D8311533B4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1819" y="5077595"/>
                <a:ext cx="1713919" cy="805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D45646A-7067-4132-9191-1F6C4563D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845968" y="2128867"/>
              <a:ext cx="1860987" cy="3873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298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995" y="882282"/>
            <a:ext cx="8566088" cy="3557686"/>
          </a:xfrm>
        </p:spPr>
        <p:txBody>
          <a:bodyPr/>
          <a:lstStyle/>
          <a:p>
            <a:r>
              <a:rPr lang="en-US" dirty="0"/>
              <a:t>What’s Coming in </a:t>
            </a:r>
            <a:br>
              <a:rPr lang="en-US" dirty="0"/>
            </a:br>
            <a:r>
              <a:rPr lang="en-US" dirty="0"/>
              <a:t>SharePoint Framework 1.10</a:t>
            </a:r>
          </a:p>
        </p:txBody>
      </p: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1730" y="1459"/>
            <a:ext cx="6542357" cy="6855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88" y="458044"/>
            <a:ext cx="11194032" cy="492303"/>
          </a:xfrm>
        </p:spPr>
        <p:txBody>
          <a:bodyPr/>
          <a:lstStyle/>
          <a:p>
            <a:r>
              <a:rPr lang="en-US" sz="3200" dirty="0"/>
              <a:t>SharePoint Framework 1.10 release – what’s included?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11189" y="1188599"/>
            <a:ext cx="5428416" cy="4160699"/>
          </a:xfrm>
        </p:spPr>
        <p:txBody>
          <a:bodyPr vert="horz" wrap="square" lIns="143387" tIns="143387" rIns="143387" bIns="143387" rtlCol="0">
            <a:spAutoFit/>
          </a:bodyPr>
          <a:lstStyle/>
          <a:p>
            <a:pPr>
              <a:spcBef>
                <a:spcPts val="375"/>
              </a:spcBef>
              <a:spcAft>
                <a:spcPts val="588"/>
              </a:spcAft>
            </a:pPr>
            <a:r>
              <a:rPr lang="en-US" sz="2353" b="1" dirty="0"/>
              <a:t>New features to GA</a:t>
            </a:r>
          </a:p>
          <a:p>
            <a:pPr marL="559511" lvl="2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/>
              <a:t>Extensions: Pre-allocated placeholders </a:t>
            </a:r>
          </a:p>
          <a:p>
            <a:pPr marL="559511" lvl="2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/>
              <a:t>SPFx for Teams –personal apps support</a:t>
            </a:r>
          </a:p>
          <a:p>
            <a:pPr marL="559511" lvl="2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/>
              <a:t>SPFx for Teams – support for mobile app</a:t>
            </a:r>
          </a:p>
          <a:p>
            <a:pPr marL="559511" lvl="2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1961" dirty="0"/>
              <a:t>List notification API moved to GA</a:t>
            </a:r>
          </a:p>
          <a:p>
            <a:pPr lvl="1">
              <a:spcAft>
                <a:spcPts val="588"/>
              </a:spcAft>
            </a:pPr>
            <a:endParaRPr lang="en-US" sz="2745" dirty="0"/>
          </a:p>
          <a:p>
            <a:pPr>
              <a:spcBef>
                <a:spcPts val="375"/>
              </a:spcBef>
              <a:spcAft>
                <a:spcPts val="588"/>
              </a:spcAft>
            </a:pPr>
            <a:r>
              <a:rPr lang="en-US" sz="2353" b="1" dirty="0"/>
              <a:t>Preview features in 1.10</a:t>
            </a:r>
          </a:p>
          <a:p>
            <a:pPr marL="559511" lvl="1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New extension: Query Suggestions</a:t>
            </a:r>
          </a:p>
          <a:p>
            <a:pPr marL="559511" lvl="1" indent="-336080"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dirty="0"/>
              <a:t>SharePoint Framework for Office – support for Office add-ins (starts with OWA)</a:t>
            </a:r>
          </a:p>
        </p:txBody>
      </p:sp>
      <p:pic>
        <p:nvPicPr>
          <p:cNvPr id="11" name="Picture 10" descr="Country Road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74" y="2791570"/>
            <a:ext cx="5939486" cy="414338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24E88FB-16CB-463D-A25D-1E3FD7FE5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76" t="22910" r="30433" b="20656"/>
          <a:stretch/>
        </p:blipFill>
        <p:spPr>
          <a:xfrm>
            <a:off x="9798650" y="5028701"/>
            <a:ext cx="1191856" cy="1628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4D7351-7575-4C14-8D62-0D4C52EE3E93}"/>
              </a:ext>
            </a:extLst>
          </p:cNvPr>
          <p:cNvSpPr/>
          <p:nvPr/>
        </p:nvSpPr>
        <p:spPr>
          <a:xfrm rot="445813">
            <a:off x="9771558" y="199320"/>
            <a:ext cx="2369601" cy="37479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375"/>
              </a:spcBef>
            </a:pPr>
            <a:r>
              <a:rPr lang="en-US" b="1">
                <a:solidFill>
                  <a:schemeClr val="bg1"/>
                </a:solidFill>
              </a:rPr>
              <a:t>subject to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57A97-CA46-4184-A189-E1FC1BF5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570" y="2163348"/>
            <a:ext cx="1299468" cy="12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B67379FC-6B8C-418C-BCB3-7C5363BEF24C}"/>
              </a:ext>
            </a:extLst>
          </p:cNvPr>
          <p:cNvGrpSpPr/>
          <p:nvPr/>
        </p:nvGrpSpPr>
        <p:grpSpPr>
          <a:xfrm>
            <a:off x="6176243" y="1468995"/>
            <a:ext cx="5525612" cy="4049156"/>
            <a:chOff x="6314316" y="1653134"/>
            <a:chExt cx="5637212" cy="413093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D9F8A19-47A8-409F-B8F4-CA9B85C196E2}"/>
                </a:ext>
              </a:extLst>
            </p:cNvPr>
            <p:cNvSpPr/>
            <p:nvPr/>
          </p:nvSpPr>
          <p:spPr bwMode="auto">
            <a:xfrm>
              <a:off x="6643445" y="1996829"/>
              <a:ext cx="5308083" cy="378724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06" tIns="45706" rIns="45706" bIns="4570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748" fontAlgn="base">
                <a:spcBef>
                  <a:spcPct val="0"/>
                </a:spcBef>
                <a:spcAft>
                  <a:spcPct val="0"/>
                </a:spcAft>
              </a:pPr>
              <a:endParaRPr lang="en-US" sz="137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B83FD5-0B45-420A-9DA1-97C266E7F8FD}"/>
                </a:ext>
              </a:extLst>
            </p:cNvPr>
            <p:cNvSpPr txBox="1"/>
            <p:nvPr/>
          </p:nvSpPr>
          <p:spPr>
            <a:xfrm>
              <a:off x="6547564" y="1653134"/>
              <a:ext cx="2745133" cy="461665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175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Site(s) accessed by end users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065EF66-4B32-401C-8294-022A522321E0}"/>
                </a:ext>
              </a:extLst>
            </p:cNvPr>
            <p:cNvGrpSpPr/>
            <p:nvPr/>
          </p:nvGrpSpPr>
          <p:grpSpPr>
            <a:xfrm>
              <a:off x="6314316" y="1743117"/>
              <a:ext cx="658257" cy="507423"/>
              <a:chOff x="631338" y="2460393"/>
              <a:chExt cx="645409" cy="497519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73B158AF-55AE-4E5F-804E-6EDB3C813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1338" y="2460393"/>
                <a:ext cx="549248" cy="438480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EBC04889-F870-417E-9CEA-36E61A4FD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636" y="2650563"/>
                <a:ext cx="311111" cy="307349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FB9689-B972-4E01-9404-1FC277DF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Pre-allocated extension sizes in page rendering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A2D762-E8F5-4169-9797-32DDD2E5D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09" y="2651336"/>
            <a:ext cx="843790" cy="87523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576CB3-4CE0-4301-A1EB-7375A7B24FB0}"/>
              </a:ext>
            </a:extLst>
          </p:cNvPr>
          <p:cNvCxnSpPr>
            <a:cxnSpLocks/>
          </p:cNvCxnSpPr>
          <p:nvPr/>
        </p:nvCxnSpPr>
        <p:spPr>
          <a:xfrm flipH="1">
            <a:off x="1245957" y="3140065"/>
            <a:ext cx="1515480" cy="15640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7C1645F-D554-4D0C-A1B1-C21E61FA145B}"/>
              </a:ext>
            </a:extLst>
          </p:cNvPr>
          <p:cNvSpPr/>
          <p:nvPr/>
        </p:nvSpPr>
        <p:spPr bwMode="auto">
          <a:xfrm>
            <a:off x="1268486" y="2753008"/>
            <a:ext cx="1320782" cy="4232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1371">
                <a:gradFill>
                  <a:gsLst>
                    <a:gs pos="11504">
                      <a:schemeClr val="tx1"/>
                    </a:gs>
                    <a:gs pos="38000">
                      <a:schemeClr val="tx1"/>
                    </a:gs>
                  </a:gsLst>
                  <a:lin ang="5400000" scaled="0"/>
                </a:gradFill>
              </a:rPr>
              <a:t>&lt;&lt;add&gt;&gt;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2E14FE-0A0F-43BF-8722-A8CA704535F6}"/>
              </a:ext>
            </a:extLst>
          </p:cNvPr>
          <p:cNvGrpSpPr/>
          <p:nvPr/>
        </p:nvGrpSpPr>
        <p:grpSpPr>
          <a:xfrm>
            <a:off x="1217006" y="3203463"/>
            <a:ext cx="1423740" cy="1323356"/>
            <a:chOff x="1433961" y="3223662"/>
            <a:chExt cx="1291888" cy="131930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EACBD91-AF1B-4070-A6CB-40E5C8C21B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81733" y="3223662"/>
              <a:ext cx="737760" cy="828000"/>
              <a:chOff x="6352374" y="4481596"/>
              <a:chExt cx="1121405" cy="1258565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E536E14-11DD-4614-831C-35220C8869B9}"/>
                  </a:ext>
                </a:extLst>
              </p:cNvPr>
              <p:cNvGrpSpPr/>
              <p:nvPr/>
            </p:nvGrpSpPr>
            <p:grpSpPr>
              <a:xfrm>
                <a:off x="6352374" y="4481596"/>
                <a:ext cx="1121405" cy="1258565"/>
                <a:chOff x="8756011" y="4457628"/>
                <a:chExt cx="1121405" cy="1258565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BF365042-8466-40DC-84BB-0CDF36D40174}"/>
                    </a:ext>
                  </a:extLst>
                </p:cNvPr>
                <p:cNvSpPr/>
                <p:nvPr/>
              </p:nvSpPr>
              <p:spPr bwMode="auto">
                <a:xfrm>
                  <a:off x="8756011" y="4530388"/>
                  <a:ext cx="1121405" cy="112140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9" name="Isosceles Triangle 58">
                  <a:extLst>
                    <a:ext uri="{FF2B5EF4-FFF2-40B4-BE49-F238E27FC236}">
                      <a16:creationId xmlns:a16="http://schemas.microsoft.com/office/drawing/2014/main" id="{650258C9-47A8-4B64-9582-0355A162EC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 flipH="1">
                  <a:off x="9244051" y="5588907"/>
                  <a:ext cx="146572" cy="108000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60" name="Isosceles Triangle 59">
                  <a:extLst>
                    <a:ext uri="{FF2B5EF4-FFF2-40B4-BE49-F238E27FC236}">
                      <a16:creationId xmlns:a16="http://schemas.microsoft.com/office/drawing/2014/main" id="{4E38C142-7EB6-462E-AFE5-8F766B1AD3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9244051" y="4476914"/>
                  <a:ext cx="146572" cy="108000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C0AE50DC-4EA8-4CA6-939A-6F2B06C15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2561" y="4864281"/>
                <a:ext cx="674752" cy="523831"/>
              </a:xfrm>
              <a:prstGeom prst="rect">
                <a:avLst/>
              </a:prstGeom>
            </p:spPr>
          </p:pic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515AFBB-98DD-4928-8A3C-46870C8A9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89543" y="4973739"/>
                <a:ext cx="318560" cy="360000"/>
                <a:chOff x="1776745" y="4741916"/>
                <a:chExt cx="489172" cy="552806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E7712D9B-5208-474A-BF1A-C0F9A17A1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85786" y="4741916"/>
                  <a:ext cx="480131" cy="552806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96FE1C2-65E1-40E7-B93A-F87687A8D991}"/>
                    </a:ext>
                  </a:extLst>
                </p:cNvPr>
                <p:cNvSpPr txBox="1"/>
                <p:nvPr/>
              </p:nvSpPr>
              <p:spPr>
                <a:xfrm>
                  <a:off x="1776745" y="4862605"/>
                  <a:ext cx="481052" cy="3310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027" dirty="0">
                      <a:solidFill>
                        <a:schemeClr val="accent1"/>
                      </a:solidFill>
                    </a:rPr>
                    <a:t>js</a:t>
                  </a:r>
                </a:p>
              </p:txBody>
            </p:sp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F79A41-7EF7-414F-95F3-984A99866F19}"/>
                </a:ext>
              </a:extLst>
            </p:cNvPr>
            <p:cNvSpPr txBox="1"/>
            <p:nvPr/>
          </p:nvSpPr>
          <p:spPr>
            <a:xfrm>
              <a:off x="1433961" y="4081306"/>
              <a:ext cx="1291888" cy="461665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17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SPFx solution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2912A4-3CF9-4D39-A712-96F1B5BEE8C9}"/>
              </a:ext>
            </a:extLst>
          </p:cNvPr>
          <p:cNvGrpSpPr/>
          <p:nvPr/>
        </p:nvGrpSpPr>
        <p:grpSpPr>
          <a:xfrm>
            <a:off x="2960037" y="1995553"/>
            <a:ext cx="2181983" cy="2147638"/>
            <a:chOff x="3117084" y="2278569"/>
            <a:chExt cx="2226051" cy="219101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D6C5FC1-6914-4B2D-AFBC-B11FA3C50E19}"/>
                </a:ext>
              </a:extLst>
            </p:cNvPr>
            <p:cNvGrpSpPr/>
            <p:nvPr/>
          </p:nvGrpSpPr>
          <p:grpSpPr>
            <a:xfrm>
              <a:off x="3117084" y="2278569"/>
              <a:ext cx="1947082" cy="2101752"/>
              <a:chOff x="3105048" y="2274616"/>
              <a:chExt cx="1947082" cy="210175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DB9C3D2-EB92-4B60-8E2C-3D98CE1D4E2E}"/>
                  </a:ext>
                </a:extLst>
              </p:cNvPr>
              <p:cNvSpPr/>
              <p:nvPr/>
            </p:nvSpPr>
            <p:spPr bwMode="auto">
              <a:xfrm>
                <a:off x="3105048" y="2274616"/>
                <a:ext cx="1947082" cy="2101752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bg2">
                    <a:lumMod val="8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5706" tIns="45706" rIns="45706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74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1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Tenant app catalog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423458B-4ECC-4D76-B3B4-A17ACA367EFB}"/>
                  </a:ext>
                </a:extLst>
              </p:cNvPr>
              <p:cNvGrpSpPr/>
              <p:nvPr/>
            </p:nvGrpSpPr>
            <p:grpSpPr>
              <a:xfrm>
                <a:off x="3183520" y="2664170"/>
                <a:ext cx="1233303" cy="872223"/>
                <a:chOff x="7192712" y="3502213"/>
                <a:chExt cx="1233303" cy="872223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DC0B9F59-50F6-4F9C-B38B-26EEA474B0FD}"/>
                    </a:ext>
                  </a:extLst>
                </p:cNvPr>
                <p:cNvGrpSpPr/>
                <p:nvPr/>
              </p:nvGrpSpPr>
              <p:grpSpPr>
                <a:xfrm>
                  <a:off x="7555741" y="3502213"/>
                  <a:ext cx="623162" cy="539683"/>
                  <a:chOff x="5016537" y="1993365"/>
                  <a:chExt cx="623162" cy="539683"/>
                </a:xfrm>
              </p:grpSpPr>
              <p:pic>
                <p:nvPicPr>
                  <p:cNvPr id="71" name="Picture 70">
                    <a:extLst>
                      <a:ext uri="{FF2B5EF4-FFF2-40B4-BE49-F238E27FC236}">
                        <a16:creationId xmlns:a16="http://schemas.microsoft.com/office/drawing/2014/main" id="{41881CC1-1BA6-40BC-B663-D33770C939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016537" y="1993365"/>
                    <a:ext cx="507246" cy="421358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BCF75443-03AB-40AF-903F-71D8CFD854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315699" y="2224016"/>
                    <a:ext cx="324000" cy="3090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66CC858-985F-49CF-AAEE-8C89081802E2}"/>
                    </a:ext>
                  </a:extLst>
                </p:cNvPr>
                <p:cNvSpPr txBox="1"/>
                <p:nvPr/>
              </p:nvSpPr>
              <p:spPr>
                <a:xfrm>
                  <a:off x="7192712" y="3912771"/>
                  <a:ext cx="1233303" cy="461665"/>
                </a:xfrm>
                <a:prstGeom prst="rect">
                  <a:avLst/>
                </a:prstGeom>
                <a:noFill/>
              </p:spPr>
              <p:txBody>
                <a:bodyPr wrap="square" lIns="179259" tIns="143407" rIns="179259" bIns="143407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175">
                      <a:gradFill>
                        <a:gsLst>
                          <a:gs pos="2917">
                            <a:schemeClr val="tx1"/>
                          </a:gs>
                          <a:gs pos="30000">
                            <a:schemeClr val="tx1"/>
                          </a:gs>
                        </a:gsLst>
                        <a:lin ang="5400000" scaled="0"/>
                      </a:gradFill>
                    </a:rPr>
                    <a:t>App catalog</a:t>
                  </a: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8EBEB3C-DD60-4D17-B85D-CDBCCFBA6F2A}"/>
                </a:ext>
              </a:extLst>
            </p:cNvPr>
            <p:cNvGrpSpPr/>
            <p:nvPr/>
          </p:nvGrpSpPr>
          <p:grpSpPr>
            <a:xfrm>
              <a:off x="3301806" y="3691743"/>
              <a:ext cx="2041329" cy="777840"/>
              <a:chOff x="4066218" y="4138502"/>
              <a:chExt cx="2041329" cy="77784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4678CF9-4DBB-4C7F-A080-12F836C33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3260" y="4138502"/>
                <a:ext cx="507246" cy="421358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A3AFDE-B02C-4FB3-9CA9-BE5191480D19}"/>
                  </a:ext>
                </a:extLst>
              </p:cNvPr>
              <p:cNvSpPr txBox="1"/>
              <p:nvPr/>
            </p:nvSpPr>
            <p:spPr>
              <a:xfrm>
                <a:off x="4066218" y="4454677"/>
                <a:ext cx="2041329" cy="461665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077" err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TenantWideExtensions</a:t>
                </a:r>
                <a:endParaRPr lang="en-US" sz="1077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F5A3246-4586-47E3-B5EA-FC1A56FFE3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5700" y="3415778"/>
              <a:ext cx="264925" cy="259600"/>
            </a:xfrm>
            <a:prstGeom prst="straightConnector1">
              <a:avLst/>
            </a:prstGeom>
            <a:ln w="19050">
              <a:solidFill>
                <a:schemeClr val="tx2"/>
              </a:solidFill>
              <a:prstDash val="sysDash"/>
              <a:headEnd type="stealth" w="lg" len="lg"/>
              <a:tailEnd type="none" w="lg" len="lg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D1FDFD-4C8C-485E-859D-9995EA667A64}"/>
              </a:ext>
            </a:extLst>
          </p:cNvPr>
          <p:cNvGrpSpPr/>
          <p:nvPr/>
        </p:nvGrpSpPr>
        <p:grpSpPr>
          <a:xfrm>
            <a:off x="6977536" y="2354099"/>
            <a:ext cx="4447625" cy="2982345"/>
            <a:chOff x="7110111" y="2292077"/>
            <a:chExt cx="4537453" cy="3042579"/>
          </a:xfrm>
        </p:grpSpPr>
        <p:pic>
          <p:nvPicPr>
            <p:cNvPr id="1026" name="Picture 2" descr="Custom header and footer elements rendered in the page">
              <a:extLst>
                <a:ext uri="{FF2B5EF4-FFF2-40B4-BE49-F238E27FC236}">
                  <a16:creationId xmlns:a16="http://schemas.microsoft.com/office/drawing/2014/main" id="{1D537A52-337C-43BC-BFF0-8D276924D3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387" y="2292077"/>
              <a:ext cx="4037458" cy="2671027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E91A0A6-09E7-49BD-A2F0-E78A10572672}"/>
                </a:ext>
              </a:extLst>
            </p:cNvPr>
            <p:cNvSpPr/>
            <p:nvPr/>
          </p:nvSpPr>
          <p:spPr bwMode="auto">
            <a:xfrm>
              <a:off x="7365650" y="2436726"/>
              <a:ext cx="4281914" cy="258314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5862" tIns="45706" rIns="45706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4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77" b="1" dirty="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rPr>
                <a:t>Pre-allocated space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240E4ED-1A06-46C5-B463-12BC49E45B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10111" y="2500421"/>
              <a:ext cx="404348" cy="453807"/>
              <a:chOff x="8756011" y="4457628"/>
              <a:chExt cx="1121405" cy="12585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71CE81E0-9FBB-4A17-9F37-70119551637E}"/>
                  </a:ext>
                </a:extLst>
              </p:cNvPr>
              <p:cNvGrpSpPr/>
              <p:nvPr/>
            </p:nvGrpSpPr>
            <p:grpSpPr>
              <a:xfrm>
                <a:off x="8756011" y="4530388"/>
                <a:ext cx="1121405" cy="1121405"/>
                <a:chOff x="8756011" y="4530388"/>
                <a:chExt cx="1121405" cy="1121405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978A3EEE-5BF1-4A8C-90C4-833972734676}"/>
                    </a:ext>
                  </a:extLst>
                </p:cNvPr>
                <p:cNvSpPr/>
                <p:nvPr/>
              </p:nvSpPr>
              <p:spPr bwMode="auto">
                <a:xfrm>
                  <a:off x="8756011" y="4530388"/>
                  <a:ext cx="1121405" cy="112140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9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6521AD67-2FDF-4B3E-889E-F94D7249AC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996965" y="4836452"/>
                  <a:ext cx="715793" cy="540000"/>
                  <a:chOff x="5784587" y="4234924"/>
                  <a:chExt cx="808975" cy="610297"/>
                </a:xfrm>
              </p:grpSpPr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3DF55960-E87F-4ADC-8E02-EBB16BA1170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84587" y="4234924"/>
                    <a:ext cx="666415" cy="527251"/>
                  </a:xfrm>
                  <a:prstGeom prst="rect">
                    <a:avLst/>
                  </a:prstGeom>
                </p:spPr>
              </p:pic>
              <p:pic>
                <p:nvPicPr>
                  <p:cNvPr id="82" name="Picture 81">
                    <a:extLst>
                      <a:ext uri="{FF2B5EF4-FFF2-40B4-BE49-F238E27FC236}">
                        <a16:creationId xmlns:a16="http://schemas.microsoft.com/office/drawing/2014/main" id="{CC309594-C0D3-4B22-A303-D237FC73BB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147335" y="4389009"/>
                    <a:ext cx="446227" cy="45621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77" name="Isosceles Triangle 76">
                <a:extLst>
                  <a:ext uri="{FF2B5EF4-FFF2-40B4-BE49-F238E27FC236}">
                    <a16:creationId xmlns:a16="http://schemas.microsoft.com/office/drawing/2014/main" id="{8BCFFCDE-64D7-452B-83B6-72BEB7A4AF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 flipH="1">
                <a:off x="9244051" y="5588907"/>
                <a:ext cx="146572" cy="1080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8" name="Isosceles Triangle 77">
                <a:extLst>
                  <a:ext uri="{FF2B5EF4-FFF2-40B4-BE49-F238E27FC236}">
                    <a16:creationId xmlns:a16="http://schemas.microsoft.com/office/drawing/2014/main" id="{83FB7F5C-32B6-4E44-8C1E-52AC56E738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9244051" y="4476914"/>
                <a:ext cx="146572" cy="1080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28D28CF-58DA-4969-B718-4E3A5A6DA77B}"/>
                </a:ext>
              </a:extLst>
            </p:cNvPr>
            <p:cNvSpPr/>
            <p:nvPr/>
          </p:nvSpPr>
          <p:spPr bwMode="auto">
            <a:xfrm>
              <a:off x="7365650" y="4785554"/>
              <a:ext cx="4281914" cy="258314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05862" tIns="45706" rIns="45706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4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77" b="1" dirty="0">
                  <a:solidFill>
                    <a:schemeClr val="accent1"/>
                  </a:solidFill>
                  <a:ea typeface="Segoe UI" pitchFamily="34" charset="0"/>
                  <a:cs typeface="Segoe UI" pitchFamily="34" charset="0"/>
                </a:rPr>
                <a:t>Pre-allocated space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FE760E-C89D-401A-8DB5-296C346F368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29807" y="4880849"/>
              <a:ext cx="404348" cy="453807"/>
              <a:chOff x="8756011" y="4457628"/>
              <a:chExt cx="1121405" cy="125856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24C951A-8ACE-40D1-B039-D8B07E4B9B6D}"/>
                  </a:ext>
                </a:extLst>
              </p:cNvPr>
              <p:cNvGrpSpPr/>
              <p:nvPr/>
            </p:nvGrpSpPr>
            <p:grpSpPr>
              <a:xfrm>
                <a:off x="8756011" y="4530388"/>
                <a:ext cx="1121405" cy="1121405"/>
                <a:chOff x="8756011" y="4530388"/>
                <a:chExt cx="1121405" cy="1121405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907885D-28B3-443B-8F02-5CAA127555F5}"/>
                    </a:ext>
                  </a:extLst>
                </p:cNvPr>
                <p:cNvSpPr/>
                <p:nvPr/>
              </p:nvSpPr>
              <p:spPr bwMode="auto">
                <a:xfrm>
                  <a:off x="8756011" y="4530388"/>
                  <a:ext cx="1121405" cy="112140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13" rIns="0" bIns="45713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927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6000A90-089F-43D4-AE3B-2CDB9977FC4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996965" y="4836452"/>
                  <a:ext cx="715793" cy="540000"/>
                  <a:chOff x="5784587" y="4234924"/>
                  <a:chExt cx="808975" cy="610297"/>
                </a:xfrm>
              </p:grpSpPr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A79B900E-0B8D-4EF3-8A70-B3F1A30EE2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5784587" y="4234924"/>
                    <a:ext cx="666415" cy="527251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D87AEA8B-DBBF-489F-9009-E24496AA7C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147335" y="4389009"/>
                    <a:ext cx="446227" cy="45621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C82E5277-65E8-4DA3-A222-068F30DB78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 flipH="1">
                <a:off x="9244051" y="5588907"/>
                <a:ext cx="146572" cy="1080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324DA28E-F98D-4E73-A8E6-3A2B023B52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5400000">
                <a:off x="9244051" y="4476914"/>
                <a:ext cx="146572" cy="108000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DA0D77E-BE1B-4E91-BD1C-692FA0BC910B}"/>
              </a:ext>
            </a:extLst>
          </p:cNvPr>
          <p:cNvCxnSpPr>
            <a:cxnSpLocks/>
          </p:cNvCxnSpPr>
          <p:nvPr/>
        </p:nvCxnSpPr>
        <p:spPr>
          <a:xfrm flipH="1" flipV="1">
            <a:off x="4943128" y="3150121"/>
            <a:ext cx="1461745" cy="26130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9073EF1-DE56-4E1F-BE5D-CCDC6463D8ED}"/>
              </a:ext>
            </a:extLst>
          </p:cNvPr>
          <p:cNvCxnSpPr>
            <a:cxnSpLocks/>
          </p:cNvCxnSpPr>
          <p:nvPr/>
        </p:nvCxnSpPr>
        <p:spPr>
          <a:xfrm flipV="1">
            <a:off x="5605094" y="3054795"/>
            <a:ext cx="1346227" cy="23857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A1B8650-CEF0-48D6-B5DF-72568B022F0D}"/>
              </a:ext>
            </a:extLst>
          </p:cNvPr>
          <p:cNvCxnSpPr>
            <a:cxnSpLocks/>
          </p:cNvCxnSpPr>
          <p:nvPr/>
        </p:nvCxnSpPr>
        <p:spPr>
          <a:xfrm flipV="1">
            <a:off x="5605095" y="5128020"/>
            <a:ext cx="1301362" cy="3574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4">
            <a:extLst>
              <a:ext uri="{FF2B5EF4-FFF2-40B4-BE49-F238E27FC236}">
                <a16:creationId xmlns:a16="http://schemas.microsoft.com/office/drawing/2014/main" id="{89FA0647-C1CD-4E36-A21D-1BB19C64E1C0}"/>
              </a:ext>
            </a:extLst>
          </p:cNvPr>
          <p:cNvSpPr txBox="1"/>
          <p:nvPr/>
        </p:nvSpPr>
        <p:spPr>
          <a:xfrm>
            <a:off x="3518054" y="4456418"/>
            <a:ext cx="2588289" cy="1866676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6" tIns="28509" rIns="91227" bIns="28509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175" dirty="0">
                <a:solidFill>
                  <a:schemeClr val="bg1"/>
                </a:solidFill>
              </a:rPr>
              <a:t>Pre-allocate div with specified size already on server-side rendering to avoid page flickering and movement after full page has been loaded.</a:t>
            </a:r>
          </a:p>
          <a:p>
            <a:pPr marL="0" lvl="1"/>
            <a:endParaRPr lang="en-US" sz="1175" dirty="0">
              <a:solidFill>
                <a:schemeClr val="bg1"/>
              </a:solidFill>
            </a:endParaRPr>
          </a:p>
          <a:p>
            <a:pPr marL="0" lvl="1"/>
            <a:r>
              <a:rPr lang="en-US" sz="1175" dirty="0">
                <a:solidFill>
                  <a:schemeClr val="bg1"/>
                </a:solidFill>
              </a:rPr>
              <a:t>You can define the pre-allocated sizes for each instance either from </a:t>
            </a:r>
            <a:r>
              <a:rPr lang="en-US" sz="1175" dirty="0" err="1">
                <a:solidFill>
                  <a:schemeClr val="bg1"/>
                </a:solidFill>
              </a:rPr>
              <a:t>TenantWideExtensions</a:t>
            </a:r>
            <a:r>
              <a:rPr lang="en-US" sz="1175" dirty="0">
                <a:solidFill>
                  <a:schemeClr val="bg1"/>
                </a:solidFill>
              </a:rPr>
              <a:t> list at app catalog or by using site specific </a:t>
            </a:r>
            <a:r>
              <a:rPr lang="en-US" sz="1175" dirty="0" err="1">
                <a:solidFill>
                  <a:schemeClr val="bg1"/>
                </a:solidFill>
              </a:rPr>
              <a:t>CustomAction</a:t>
            </a:r>
            <a:r>
              <a:rPr lang="en-US" sz="1175" dirty="0">
                <a:solidFill>
                  <a:schemeClr val="bg1"/>
                </a:solidFill>
              </a:rPr>
              <a:t> instance(s).</a:t>
            </a:r>
          </a:p>
        </p:txBody>
      </p:sp>
    </p:spTree>
    <p:extLst>
      <p:ext uri="{BB962C8B-B14F-4D97-AF65-F5344CB8AC3E}">
        <p14:creationId xmlns:p14="http://schemas.microsoft.com/office/powerpoint/2010/main" val="95541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35E0F8-7E6E-4EA4-A7C1-38AE4274213D}"/>
              </a:ext>
            </a:extLst>
          </p:cNvPr>
          <p:cNvCxnSpPr>
            <a:cxnSpLocks/>
          </p:cNvCxnSpPr>
          <p:nvPr/>
        </p:nvCxnSpPr>
        <p:spPr>
          <a:xfrm flipH="1" flipV="1">
            <a:off x="4281317" y="1353854"/>
            <a:ext cx="7642113" cy="338392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1BC4DBDE-386D-4980-9BDC-6E91B386770A}"/>
              </a:ext>
            </a:extLst>
          </p:cNvPr>
          <p:cNvGrpSpPr/>
          <p:nvPr/>
        </p:nvGrpSpPr>
        <p:grpSpPr>
          <a:xfrm>
            <a:off x="5923365" y="1855935"/>
            <a:ext cx="2529846" cy="1848639"/>
            <a:chOff x="3824185" y="1638265"/>
            <a:chExt cx="2236972" cy="16346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298016-99FD-4777-B6EA-A8FA6146C290}"/>
                </a:ext>
              </a:extLst>
            </p:cNvPr>
            <p:cNvSpPr/>
            <p:nvPr/>
          </p:nvSpPr>
          <p:spPr bwMode="auto">
            <a:xfrm>
              <a:off x="3824185" y="1829346"/>
              <a:ext cx="1784947" cy="1294307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5700" tIns="45700" rIns="45700" bIns="457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57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SharePoint </a:t>
              </a:r>
              <a:br>
                <a:rPr lang="en-US" sz="160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</a:br>
              <a:r>
                <a:rPr lang="en-US" sz="1600">
                  <a:solidFill>
                    <a:schemeClr val="bg2">
                      <a:lumMod val="25000"/>
                    </a:schemeClr>
                  </a:solidFill>
                  <a:cs typeface="Segoe UI" pitchFamily="34" charset="0"/>
                </a:rPr>
                <a:t>Online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5D49FA-695B-42F6-B937-91B519DF3A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12751" y="1638265"/>
              <a:ext cx="1148406" cy="688997"/>
              <a:chOff x="5192120" y="3272891"/>
              <a:chExt cx="1696932" cy="101808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646746D-88C5-4901-8FFB-F5F1834B6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2120" y="3272891"/>
                <a:ext cx="1595281" cy="101808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6570AC-E183-4687-A2CB-B326D3692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1093" y="3272891"/>
                <a:ext cx="787959" cy="760637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B14C120-D02F-4DEF-AA00-CE4CB5407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4311" y="2782721"/>
              <a:ext cx="489642" cy="49017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142738-0886-4D92-ACE8-DECF3A4A2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0301" y="3030430"/>
            <a:ext cx="3680331" cy="2231127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2DFE709-C646-4EEE-947C-759F8515A6F1}"/>
              </a:ext>
            </a:extLst>
          </p:cNvPr>
          <p:cNvSpPr/>
          <p:nvPr/>
        </p:nvSpPr>
        <p:spPr bwMode="auto">
          <a:xfrm>
            <a:off x="5801913" y="3537483"/>
            <a:ext cx="1056500" cy="1724075"/>
          </a:xfrm>
          <a:prstGeom prst="rect">
            <a:avLst/>
          </a:prstGeom>
          <a:solidFill>
            <a:schemeClr val="bg1">
              <a:lumMod val="85000"/>
              <a:alpha val="92000"/>
            </a:schemeClr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05847" tIns="45700" rIns="45700" bIns="457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73" fontAlgn="base">
              <a:spcBef>
                <a:spcPct val="0"/>
              </a:spcBef>
              <a:spcAft>
                <a:spcPct val="0"/>
              </a:spcAft>
            </a:pPr>
            <a:r>
              <a:rPr lang="en-US" sz="1729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Office add-in </a:t>
            </a:r>
            <a:br>
              <a:rPr lang="en-US" sz="1729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</a:br>
            <a:r>
              <a:rPr lang="en-US" sz="1729" b="1" dirty="0">
                <a:solidFill>
                  <a:schemeClr val="bg2">
                    <a:lumMod val="25000"/>
                  </a:schemeClr>
                </a:solidFill>
                <a:ea typeface="Segoe UI" pitchFamily="34" charset="0"/>
                <a:cs typeface="Segoe UI" pitchFamily="34" charset="0"/>
              </a:rPr>
              <a:t>built with </a:t>
            </a:r>
            <a:r>
              <a:rPr lang="en-US" sz="1729" b="1" i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SPFx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45E780-231B-435D-9918-C386DA6B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33" y="326415"/>
            <a:ext cx="11304865" cy="795089"/>
          </a:xfrm>
        </p:spPr>
        <p:txBody>
          <a:bodyPr/>
          <a:lstStyle/>
          <a:p>
            <a:r>
              <a:rPr lang="en-US" dirty="0"/>
              <a:t>SharePoint as the hosting platform for Office add-ins – built with SharePoint Framework </a:t>
            </a:r>
            <a:r>
              <a:rPr lang="en-US" sz="1765" dirty="0"/>
              <a:t>(name to be defined later </a:t>
            </a:r>
            <a:r>
              <a:rPr lang="en-US" sz="1765" dirty="0" err="1"/>
              <a:t>xFx</a:t>
            </a:r>
            <a:r>
              <a:rPr lang="en-US" sz="1765" dirty="0"/>
              <a:t>)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03A5C1-20F8-4982-9229-7070D8167309}"/>
              </a:ext>
            </a:extLst>
          </p:cNvPr>
          <p:cNvGrpSpPr/>
          <p:nvPr/>
        </p:nvGrpSpPr>
        <p:grpSpPr>
          <a:xfrm>
            <a:off x="9583805" y="1452975"/>
            <a:ext cx="1753957" cy="1007673"/>
            <a:chOff x="4772232" y="5510466"/>
            <a:chExt cx="1789633" cy="102817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F0166B1-791C-4ECE-B4BA-8B58062682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0769" y="5510466"/>
              <a:ext cx="541552" cy="612000"/>
              <a:chOff x="1776745" y="4741916"/>
              <a:chExt cx="489172" cy="552806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85EB25E7-F024-4885-A182-887DC982E8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5786" y="4741916"/>
                <a:ext cx="480131" cy="552806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425414-9E9F-47D7-B6BF-9C955A348B3D}"/>
                  </a:ext>
                </a:extLst>
              </p:cNvPr>
              <p:cNvSpPr txBox="1"/>
              <p:nvPr/>
            </p:nvSpPr>
            <p:spPr>
              <a:xfrm>
                <a:off x="1776745" y="4988029"/>
                <a:ext cx="481051" cy="2207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729" b="1" dirty="0">
                    <a:solidFill>
                      <a:schemeClr val="accent1"/>
                    </a:solidFill>
                  </a:rPr>
                  <a:t>js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F49FA2-763E-4929-A67C-8AD9A4959F19}"/>
                </a:ext>
              </a:extLst>
            </p:cNvPr>
            <p:cNvSpPr/>
            <p:nvPr/>
          </p:nvSpPr>
          <p:spPr bwMode="auto">
            <a:xfrm>
              <a:off x="4772232" y="5891710"/>
              <a:ext cx="1789633" cy="6469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567">
                  <a:solidFill>
                    <a:schemeClr val="tx1">
                      <a:lumMod val="75000"/>
                    </a:schemeClr>
                  </a:solidFill>
                </a:rPr>
                <a:t>JavaScript Library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0F3C23-6445-439C-8B5D-4926DA818562}"/>
              </a:ext>
            </a:extLst>
          </p:cNvPr>
          <p:cNvGrpSpPr/>
          <p:nvPr/>
        </p:nvGrpSpPr>
        <p:grpSpPr>
          <a:xfrm>
            <a:off x="9448308" y="4590986"/>
            <a:ext cx="2364063" cy="1443108"/>
            <a:chOff x="9406897" y="4453059"/>
            <a:chExt cx="2412151" cy="14724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E6928C-84F6-475A-B091-BBF62D0E6D1E}"/>
                </a:ext>
              </a:extLst>
            </p:cNvPr>
            <p:cNvGrpSpPr/>
            <p:nvPr/>
          </p:nvGrpSpPr>
          <p:grpSpPr>
            <a:xfrm>
              <a:off x="10029415" y="4897349"/>
              <a:ext cx="1789633" cy="1028171"/>
              <a:chOff x="5024657" y="5510466"/>
              <a:chExt cx="1789633" cy="10281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C897F7D-4C10-4649-9397-3E6C754C73E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62160" y="5510466"/>
                <a:ext cx="532578" cy="612000"/>
                <a:chOff x="2012859" y="4741916"/>
                <a:chExt cx="481067" cy="55280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CFE0637-908B-47F2-8F4D-9FCE124C04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3795" y="4741916"/>
                  <a:ext cx="480131" cy="552806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B84C5A8-24C5-455C-9899-51CC21826C2B}"/>
                    </a:ext>
                  </a:extLst>
                </p:cNvPr>
                <p:cNvSpPr txBox="1"/>
                <p:nvPr/>
              </p:nvSpPr>
              <p:spPr>
                <a:xfrm>
                  <a:off x="2012859" y="4988029"/>
                  <a:ext cx="481051" cy="2207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729" b="1" dirty="0">
                      <a:solidFill>
                        <a:schemeClr val="accent1"/>
                      </a:solidFill>
                    </a:rPr>
                    <a:t>js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4794CE-01FF-426E-8243-62B398D9C045}"/>
                  </a:ext>
                </a:extLst>
              </p:cNvPr>
              <p:cNvSpPr/>
              <p:nvPr/>
            </p:nvSpPr>
            <p:spPr bwMode="auto">
              <a:xfrm>
                <a:off x="5024657" y="5891710"/>
                <a:ext cx="1789633" cy="646927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567">
                    <a:solidFill>
                      <a:schemeClr val="tx1">
                        <a:lumMod val="75000"/>
                      </a:schemeClr>
                    </a:solidFill>
                  </a:rPr>
                  <a:t>JavaScript Library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EE3C0C5-083A-48E2-A249-4F5B0358DC4F}"/>
                </a:ext>
              </a:extLst>
            </p:cNvPr>
            <p:cNvGrpSpPr/>
            <p:nvPr/>
          </p:nvGrpSpPr>
          <p:grpSpPr>
            <a:xfrm>
              <a:off x="9406897" y="4453059"/>
              <a:ext cx="1233303" cy="1044826"/>
              <a:chOff x="7995181" y="3557344"/>
              <a:chExt cx="1233303" cy="1044826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2C84B66-9000-45B8-94ED-753703D19685}"/>
                  </a:ext>
                </a:extLst>
              </p:cNvPr>
              <p:cNvGrpSpPr/>
              <p:nvPr/>
            </p:nvGrpSpPr>
            <p:grpSpPr>
              <a:xfrm>
                <a:off x="8358210" y="3557344"/>
                <a:ext cx="623162" cy="539683"/>
                <a:chOff x="5819006" y="2048496"/>
                <a:chExt cx="623162" cy="539683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8E633F1-F9CA-4246-84DA-EE4ED4B00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19006" y="2048496"/>
                  <a:ext cx="507246" cy="42135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E419CA59-A0BB-472A-B3C9-31C2241BFF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18168" y="2279147"/>
                  <a:ext cx="324000" cy="309032"/>
                </a:xfrm>
                <a:prstGeom prst="rect">
                  <a:avLst/>
                </a:prstGeom>
              </p:spPr>
            </p:pic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2E934CD-A687-4137-909D-4F59FF7CA2C2}"/>
                  </a:ext>
                </a:extLst>
              </p:cNvPr>
              <p:cNvSpPr txBox="1"/>
              <p:nvPr/>
            </p:nvSpPr>
            <p:spPr>
              <a:xfrm>
                <a:off x="7995181" y="3967902"/>
                <a:ext cx="1233303" cy="634268"/>
              </a:xfrm>
              <a:prstGeom prst="rect">
                <a:avLst/>
              </a:prstGeom>
              <a:noFill/>
            </p:spPr>
            <p:txBody>
              <a:bodyPr wrap="square" lIns="179234" tIns="143387" rIns="179234" bIns="14338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174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Tenant App catalog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7D94942-BF86-4CAA-B2A0-09389ED7DF27}"/>
              </a:ext>
            </a:extLst>
          </p:cNvPr>
          <p:cNvSpPr txBox="1"/>
          <p:nvPr/>
        </p:nvSpPr>
        <p:spPr>
          <a:xfrm>
            <a:off x="4908485" y="1167330"/>
            <a:ext cx="3388008" cy="621926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/>
              <a:t>Office 365 public CDN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235348-4B73-4A47-9313-23E8FE2644B6}"/>
              </a:ext>
            </a:extLst>
          </p:cNvPr>
          <p:cNvGrpSpPr/>
          <p:nvPr/>
        </p:nvGrpSpPr>
        <p:grpSpPr>
          <a:xfrm>
            <a:off x="1173199" y="3555577"/>
            <a:ext cx="1266133" cy="1293008"/>
            <a:chOff x="1433961" y="3223662"/>
            <a:chExt cx="1291888" cy="131930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C6D5C94-DA94-4807-B15F-F2B14DDF61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81733" y="3223662"/>
              <a:ext cx="737760" cy="828000"/>
              <a:chOff x="6352374" y="4481596"/>
              <a:chExt cx="1121405" cy="125856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F1F4322-A546-426C-8FC7-BED6D9859E73}"/>
                  </a:ext>
                </a:extLst>
              </p:cNvPr>
              <p:cNvGrpSpPr/>
              <p:nvPr/>
            </p:nvGrpSpPr>
            <p:grpSpPr>
              <a:xfrm>
                <a:off x="6352374" y="4481596"/>
                <a:ext cx="1121405" cy="1258565"/>
                <a:chOff x="8756011" y="4457628"/>
                <a:chExt cx="1121405" cy="1258565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007F975-368B-4C27-A9A8-CECF378C88F9}"/>
                    </a:ext>
                  </a:extLst>
                </p:cNvPr>
                <p:cNvSpPr/>
                <p:nvPr/>
              </p:nvSpPr>
              <p:spPr bwMode="auto">
                <a:xfrm>
                  <a:off x="8756011" y="4530388"/>
                  <a:ext cx="1121405" cy="112140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6" name="Isosceles Triangle 55">
                  <a:extLst>
                    <a:ext uri="{FF2B5EF4-FFF2-40B4-BE49-F238E27FC236}">
                      <a16:creationId xmlns:a16="http://schemas.microsoft.com/office/drawing/2014/main" id="{E867E00D-3182-4199-BD09-10551DDCAB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16200000" flipH="1">
                  <a:off x="9244051" y="5588907"/>
                  <a:ext cx="146572" cy="108000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57" name="Isosceles Triangle 56">
                  <a:extLst>
                    <a:ext uri="{FF2B5EF4-FFF2-40B4-BE49-F238E27FC236}">
                      <a16:creationId xmlns:a16="http://schemas.microsoft.com/office/drawing/2014/main" id="{AF367450-F06F-4D40-86E3-989B4EAAB7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rot="5400000">
                  <a:off x="9244051" y="4476914"/>
                  <a:ext cx="146572" cy="108000"/>
                </a:xfrm>
                <a:prstGeom prst="triangl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0" tIns="45706" rIns="0" bIns="4570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751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8F72934-EB0C-4E69-A14B-3631D7E32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02561" y="4864281"/>
                <a:ext cx="674752" cy="523831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45FCAD-14A0-41F1-94C5-59AE52E258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789543" y="4973739"/>
                <a:ext cx="318560" cy="360000"/>
                <a:chOff x="1776745" y="4741916"/>
                <a:chExt cx="489172" cy="552806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DAF7CD2D-5665-468D-BF9A-FAA12D15F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5786" y="4741916"/>
                  <a:ext cx="480131" cy="552806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5F7C495-168E-47BF-98AD-F7DB2EA0B294}"/>
                    </a:ext>
                  </a:extLst>
                </p:cNvPr>
                <p:cNvSpPr txBox="1"/>
                <p:nvPr/>
              </p:nvSpPr>
              <p:spPr>
                <a:xfrm>
                  <a:off x="1776745" y="4862606"/>
                  <a:ext cx="481051" cy="3388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  <a:spcAft>
                      <a:spcPts val="588"/>
                    </a:spcAft>
                  </a:pPr>
                  <a:r>
                    <a:rPr lang="en-US" sz="1027" dirty="0">
                      <a:solidFill>
                        <a:schemeClr val="accent1"/>
                      </a:solidFill>
                    </a:rPr>
                    <a:t>js</a:t>
                  </a:r>
                </a:p>
              </p:txBody>
            </p: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FFCB39-2919-40E3-9FCB-FB94592A95B3}"/>
                </a:ext>
              </a:extLst>
            </p:cNvPr>
            <p:cNvSpPr txBox="1"/>
            <p:nvPr/>
          </p:nvSpPr>
          <p:spPr>
            <a:xfrm>
              <a:off x="1433961" y="4081306"/>
              <a:ext cx="1291888" cy="461665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174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SPFx solution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277761B-6A76-4C3B-A38C-FFB3650E3E78}"/>
              </a:ext>
            </a:extLst>
          </p:cNvPr>
          <p:cNvCxnSpPr>
            <a:cxnSpLocks/>
          </p:cNvCxnSpPr>
          <p:nvPr/>
        </p:nvCxnSpPr>
        <p:spPr>
          <a:xfrm flipH="1">
            <a:off x="2233193" y="4025796"/>
            <a:ext cx="898344" cy="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13EE3A-3803-47AF-9FA2-BE4162722833}"/>
              </a:ext>
            </a:extLst>
          </p:cNvPr>
          <p:cNvCxnSpPr>
            <a:cxnSpLocks/>
          </p:cNvCxnSpPr>
          <p:nvPr/>
        </p:nvCxnSpPr>
        <p:spPr>
          <a:xfrm flipV="1">
            <a:off x="2149557" y="4313085"/>
            <a:ext cx="587370" cy="12943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4">
            <a:extLst>
              <a:ext uri="{FF2B5EF4-FFF2-40B4-BE49-F238E27FC236}">
                <a16:creationId xmlns:a16="http://schemas.microsoft.com/office/drawing/2014/main" id="{390287EC-5D48-4DA9-8FBA-B351C9D08E9D}"/>
              </a:ext>
            </a:extLst>
          </p:cNvPr>
          <p:cNvSpPr txBox="1"/>
          <p:nvPr/>
        </p:nvSpPr>
        <p:spPr>
          <a:xfrm>
            <a:off x="512122" y="5444298"/>
            <a:ext cx="2588289" cy="980132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6" tIns="28509" rIns="91227" bIns="28509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175" dirty="0">
                <a:solidFill>
                  <a:schemeClr val="bg1"/>
                </a:solidFill>
              </a:rPr>
              <a:t>SPFx Teams solutions are deployed to Office 365 tenants using tenant app catalog- Typical options for the </a:t>
            </a:r>
            <a:r>
              <a:rPr lang="en-US" sz="1175" dirty="0" err="1">
                <a:solidFill>
                  <a:schemeClr val="bg1"/>
                </a:solidFill>
              </a:rPr>
              <a:t>sppkg</a:t>
            </a:r>
            <a:r>
              <a:rPr lang="en-US" sz="1175" dirty="0">
                <a:solidFill>
                  <a:schemeClr val="bg1"/>
                </a:solidFill>
              </a:rPr>
              <a:t> file packaging and hosting available.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24A2FE7-D5AF-452E-B457-E09D20AC693F}"/>
              </a:ext>
            </a:extLst>
          </p:cNvPr>
          <p:cNvGrpSpPr>
            <a:grpSpLocks noChangeAspect="1"/>
          </p:cNvGrpSpPr>
          <p:nvPr/>
        </p:nvGrpSpPr>
        <p:grpSpPr>
          <a:xfrm>
            <a:off x="6728872" y="4518552"/>
            <a:ext cx="723051" cy="811493"/>
            <a:chOff x="8756011" y="4457628"/>
            <a:chExt cx="1121405" cy="12585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E4965AD-89E8-4C77-8599-B6303316D3E8}"/>
                </a:ext>
              </a:extLst>
            </p:cNvPr>
            <p:cNvGrpSpPr/>
            <p:nvPr/>
          </p:nvGrpSpPr>
          <p:grpSpPr>
            <a:xfrm>
              <a:off x="8756011" y="4530388"/>
              <a:ext cx="1121405" cy="1121405"/>
              <a:chOff x="8756011" y="4530388"/>
              <a:chExt cx="1121405" cy="1121405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B4BCCFC-F84B-4743-AFAE-087725493700}"/>
                  </a:ext>
                </a:extLst>
              </p:cNvPr>
              <p:cNvSpPr/>
              <p:nvPr/>
            </p:nvSpPr>
            <p:spPr bwMode="auto">
              <a:xfrm>
                <a:off x="8756011" y="4530388"/>
                <a:ext cx="1121405" cy="112140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5706" rIns="0" bIns="45706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75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7691379-D6E3-4314-9517-F4AB184348A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6965" y="4836452"/>
                <a:ext cx="715793" cy="540000"/>
                <a:chOff x="5784587" y="4234924"/>
                <a:chExt cx="808975" cy="610297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B0FA711-66DD-4605-B5B0-7C6FAA5F2D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4587" y="4234924"/>
                  <a:ext cx="666415" cy="527251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AE272CDB-C909-42C2-807B-41A03A6B5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47335" y="4389009"/>
                  <a:ext cx="446227" cy="456212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B49C1C5C-B279-494A-BC57-4DE6616AA904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 flipH="1">
              <a:off x="9244051" y="5588907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4C60E625-8CFD-4EDD-AF47-392400A2583D}"/>
                </a:ext>
              </a:extLst>
            </p:cNvPr>
            <p:cNvSpPr>
              <a:spLocks noChangeAspect="1"/>
            </p:cNvSpPr>
            <p:nvPr/>
          </p:nvSpPr>
          <p:spPr bwMode="auto">
            <a:xfrm rot="5400000">
              <a:off x="9244051" y="4476914"/>
              <a:ext cx="146572" cy="10800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5706" rIns="0" bIns="45706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</a:pPr>
              <a:endParaRPr lang="en-US"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9E7823-4A8F-4436-8DDC-C2B4A25DF251}"/>
              </a:ext>
            </a:extLst>
          </p:cNvPr>
          <p:cNvCxnSpPr>
            <a:cxnSpLocks/>
          </p:cNvCxnSpPr>
          <p:nvPr/>
        </p:nvCxnSpPr>
        <p:spPr>
          <a:xfrm flipV="1">
            <a:off x="7481409" y="2491715"/>
            <a:ext cx="2504029" cy="2181467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90419E-5A99-495C-AF3F-572015899602}"/>
              </a:ext>
            </a:extLst>
          </p:cNvPr>
          <p:cNvCxnSpPr>
            <a:cxnSpLocks/>
          </p:cNvCxnSpPr>
          <p:nvPr/>
        </p:nvCxnSpPr>
        <p:spPr>
          <a:xfrm>
            <a:off x="7536527" y="4889104"/>
            <a:ext cx="2120702" cy="8399"/>
          </a:xfrm>
          <a:prstGeom prst="straightConnector1">
            <a:avLst/>
          </a:prstGeom>
          <a:ln w="50800">
            <a:solidFill>
              <a:schemeClr val="tx2"/>
            </a:solidFill>
            <a:prstDash val="sysDash"/>
            <a:headEnd type="stealth" w="lg" len="lg"/>
            <a:tailEnd type="none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B09EBD-40F6-4A56-BF02-41279A790EB0}"/>
              </a:ext>
            </a:extLst>
          </p:cNvPr>
          <p:cNvCxnSpPr>
            <a:cxnSpLocks/>
          </p:cNvCxnSpPr>
          <p:nvPr/>
        </p:nvCxnSpPr>
        <p:spPr>
          <a:xfrm flipV="1">
            <a:off x="5953873" y="4953079"/>
            <a:ext cx="0" cy="7375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4">
            <a:extLst>
              <a:ext uri="{FF2B5EF4-FFF2-40B4-BE49-F238E27FC236}">
                <a16:creationId xmlns:a16="http://schemas.microsoft.com/office/drawing/2014/main" id="{C31DDA61-E357-4E36-A80D-B35A57826571}"/>
              </a:ext>
            </a:extLst>
          </p:cNvPr>
          <p:cNvSpPr txBox="1"/>
          <p:nvPr/>
        </p:nvSpPr>
        <p:spPr>
          <a:xfrm>
            <a:off x="4059791" y="5372441"/>
            <a:ext cx="2864082" cy="1323306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6" tIns="28509" rIns="91227" bIns="28509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175">
                <a:solidFill>
                  <a:schemeClr val="bg1"/>
                </a:solidFill>
              </a:rPr>
              <a:t>Office add-in application exposed in the Office product as a panel. JavaScript Solution Assets are hosted in SharePoint and published to Office clients using standard Office model. Only referenced URL for the manifest points to SharePoint.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5CE5827-48D1-4D2C-BFE5-995425BA0027}"/>
              </a:ext>
            </a:extLst>
          </p:cNvPr>
          <p:cNvCxnSpPr>
            <a:cxnSpLocks/>
          </p:cNvCxnSpPr>
          <p:nvPr/>
        </p:nvCxnSpPr>
        <p:spPr>
          <a:xfrm flipH="1">
            <a:off x="8453212" y="3863325"/>
            <a:ext cx="1504020" cy="2362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4">
            <a:extLst>
              <a:ext uri="{FF2B5EF4-FFF2-40B4-BE49-F238E27FC236}">
                <a16:creationId xmlns:a16="http://schemas.microsoft.com/office/drawing/2014/main" id="{91313E41-7EF3-4E24-A5FA-CE07E6F76857}"/>
              </a:ext>
            </a:extLst>
          </p:cNvPr>
          <p:cNvSpPr txBox="1"/>
          <p:nvPr/>
        </p:nvSpPr>
        <p:spPr>
          <a:xfrm>
            <a:off x="9408111" y="3258819"/>
            <a:ext cx="2588289" cy="1164643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6" tIns="28509" rIns="91227" bIns="28509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en-US" sz="1175" dirty="0">
                <a:solidFill>
                  <a:schemeClr val="bg1"/>
                </a:solidFill>
              </a:rPr>
              <a:t>All typical configuration available as for any SPFx solution – like asset packaging, CDN configuration, asset provisioning, native Microsoft Graph access with admin governance, custom 3</a:t>
            </a:r>
            <a:r>
              <a:rPr lang="en-US" sz="1175" baseline="30000" dirty="0">
                <a:solidFill>
                  <a:schemeClr val="bg1"/>
                </a:solidFill>
              </a:rPr>
              <a:t>rd</a:t>
            </a:r>
            <a:r>
              <a:rPr lang="en-US" sz="1175" dirty="0">
                <a:solidFill>
                  <a:schemeClr val="bg1"/>
                </a:solidFill>
              </a:rPr>
              <a:t> party API access etc.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FD5743-7E1C-4D16-A71A-E7FF6F5E5D87}"/>
              </a:ext>
            </a:extLst>
          </p:cNvPr>
          <p:cNvGrpSpPr/>
          <p:nvPr/>
        </p:nvGrpSpPr>
        <p:grpSpPr>
          <a:xfrm>
            <a:off x="2894512" y="6056463"/>
            <a:ext cx="514255" cy="514255"/>
            <a:chOff x="492" y="17985"/>
            <a:chExt cx="524853" cy="524853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BA404BD-D1DD-490C-87F1-C4636BEDE10F}"/>
                </a:ext>
              </a:extLst>
            </p:cNvPr>
            <p:cNvSpPr/>
            <p:nvPr/>
          </p:nvSpPr>
          <p:spPr>
            <a:xfrm>
              <a:off x="492" y="17985"/>
              <a:ext cx="524853" cy="5248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Oval 4">
              <a:extLst>
                <a:ext uri="{FF2B5EF4-FFF2-40B4-BE49-F238E27FC236}">
                  <a16:creationId xmlns:a16="http://schemas.microsoft.com/office/drawing/2014/main" id="{61EE6294-B1EA-4F55-8634-091F0ADF43E1}"/>
                </a:ext>
              </a:extLst>
            </p:cNvPr>
            <p:cNvSpPr/>
            <p:nvPr/>
          </p:nvSpPr>
          <p:spPr>
            <a:xfrm>
              <a:off x="77355" y="94848"/>
              <a:ext cx="371127" cy="371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451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52"/>
                <a:t>1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79221FC-A301-460A-B18B-BB0966E2897F}"/>
              </a:ext>
            </a:extLst>
          </p:cNvPr>
          <p:cNvGrpSpPr/>
          <p:nvPr/>
        </p:nvGrpSpPr>
        <p:grpSpPr>
          <a:xfrm>
            <a:off x="6812880" y="5844783"/>
            <a:ext cx="514255" cy="514255"/>
            <a:chOff x="492" y="17985"/>
            <a:chExt cx="524853" cy="52485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D345C55-E57B-40CD-9CEE-47A7F8F3B965}"/>
                </a:ext>
              </a:extLst>
            </p:cNvPr>
            <p:cNvSpPr/>
            <p:nvPr/>
          </p:nvSpPr>
          <p:spPr>
            <a:xfrm>
              <a:off x="492" y="17985"/>
              <a:ext cx="524853" cy="5248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Oval 4">
              <a:extLst>
                <a:ext uri="{FF2B5EF4-FFF2-40B4-BE49-F238E27FC236}">
                  <a16:creationId xmlns:a16="http://schemas.microsoft.com/office/drawing/2014/main" id="{18251EFD-EFC7-4A97-BB00-244F47B5AB65}"/>
                </a:ext>
              </a:extLst>
            </p:cNvPr>
            <p:cNvSpPr/>
            <p:nvPr/>
          </p:nvSpPr>
          <p:spPr>
            <a:xfrm>
              <a:off x="77355" y="94848"/>
              <a:ext cx="371127" cy="371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451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52"/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44D2F46-22F2-4239-A297-A1D49D888A0F}"/>
              </a:ext>
            </a:extLst>
          </p:cNvPr>
          <p:cNvGrpSpPr/>
          <p:nvPr/>
        </p:nvGrpSpPr>
        <p:grpSpPr>
          <a:xfrm>
            <a:off x="10683209" y="2773302"/>
            <a:ext cx="514255" cy="514255"/>
            <a:chOff x="492" y="17985"/>
            <a:chExt cx="524853" cy="524853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3D698D-858C-4291-987E-33BC144D593F}"/>
                </a:ext>
              </a:extLst>
            </p:cNvPr>
            <p:cNvSpPr/>
            <p:nvPr/>
          </p:nvSpPr>
          <p:spPr>
            <a:xfrm>
              <a:off x="492" y="17985"/>
              <a:ext cx="524853" cy="5248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Oval 4">
              <a:extLst>
                <a:ext uri="{FF2B5EF4-FFF2-40B4-BE49-F238E27FC236}">
                  <a16:creationId xmlns:a16="http://schemas.microsoft.com/office/drawing/2014/main" id="{FA547C22-239E-47DD-B8C9-95BE242FADB4}"/>
                </a:ext>
              </a:extLst>
            </p:cNvPr>
            <p:cNvSpPr/>
            <p:nvPr/>
          </p:nvSpPr>
          <p:spPr>
            <a:xfrm>
              <a:off x="77355" y="94848"/>
              <a:ext cx="371127" cy="371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10451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52"/>
                <a:t>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4EAC8BD-9223-4675-81CF-C2C27EFE5FEE}"/>
              </a:ext>
            </a:extLst>
          </p:cNvPr>
          <p:cNvSpPr txBox="1"/>
          <p:nvPr/>
        </p:nvSpPr>
        <p:spPr>
          <a:xfrm>
            <a:off x="334902" y="1430261"/>
            <a:ext cx="3743322" cy="1511252"/>
          </a:xfrm>
          <a:prstGeom prst="rect">
            <a:avLst/>
          </a:prstGeom>
          <a:solidFill>
            <a:schemeClr val="accent2"/>
          </a:solidFill>
        </p:spPr>
        <p:txBody>
          <a:bodyPr wrap="squar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729" spc="-100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rPr>
              <a:t>Objective: Simplify deployment and hosting for developers. Remove requirements for Azure AD specific apps or configurations through Azure Admin UI</a:t>
            </a:r>
          </a:p>
        </p:txBody>
      </p:sp>
    </p:spTree>
    <p:extLst>
      <p:ext uri="{BB962C8B-B14F-4D97-AF65-F5344CB8AC3E}">
        <p14:creationId xmlns:p14="http://schemas.microsoft.com/office/powerpoint/2010/main" val="1304722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0" grpId="0" animBg="1"/>
      <p:bldP spid="62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447F0-DEA5-497D-BDC6-8DAFC647ED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1.10 features</a:t>
            </a:r>
          </a:p>
          <a:p>
            <a:endParaRPr lang="en-US" dirty="0"/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Pre-allocated placeholders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Private tabs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Search extensibility</a:t>
            </a:r>
          </a:p>
          <a:p>
            <a:pPr marL="448193" indent="-448193">
              <a:buFont typeface="Arial" panose="020B0604020202020204" pitchFamily="34" charset="0"/>
              <a:buChar char="•"/>
            </a:pPr>
            <a:r>
              <a:rPr lang="en-US" sz="1961" dirty="0"/>
              <a:t>OWA add-in with SPFx</a:t>
            </a:r>
          </a:p>
        </p:txBody>
      </p:sp>
    </p:spTree>
    <p:extLst>
      <p:ext uri="{BB962C8B-B14F-4D97-AF65-F5344CB8AC3E}">
        <p14:creationId xmlns:p14="http://schemas.microsoft.com/office/powerpoint/2010/main" val="54144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1.10 Feature Set Recap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8000" y="1143325"/>
            <a:ext cx="11276001" cy="5423921"/>
          </a:xfrm>
        </p:spPr>
        <p:txBody>
          <a:bodyPr/>
          <a:lstStyle/>
          <a:p>
            <a:pPr defTabSz="932563">
              <a:spcAft>
                <a:spcPts val="1273"/>
              </a:spcAft>
              <a:defRPr/>
            </a:pPr>
            <a:r>
              <a:rPr lang="en-US" sz="1961" b="1">
                <a:latin typeface="Segoe UI"/>
              </a:rPr>
              <a:t>Pre-allocated placeholders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Supported for both top and bottom placeholders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Doesn’t add additional delay in loading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Supported in existing extensions: manifest update is the only required change</a:t>
            </a:r>
            <a:endParaRPr lang="en-US">
              <a:solidFill>
                <a:srgbClr val="000000"/>
              </a:solidFill>
              <a:latin typeface="Segoe UI"/>
            </a:endParaRPr>
          </a:p>
          <a:p>
            <a:pPr defTabSz="932563">
              <a:spcAft>
                <a:spcPts val="1273"/>
              </a:spcAft>
              <a:defRPr/>
            </a:pPr>
            <a:r>
              <a:rPr lang="en-US" sz="1961" b="1" err="1">
                <a:latin typeface="Segoe UI"/>
              </a:rPr>
              <a:t>SPFx</a:t>
            </a:r>
            <a:r>
              <a:rPr lang="en-US" sz="1961" b="1">
                <a:latin typeface="Segoe UI"/>
              </a:rPr>
              <a:t> for Teams –personal apps support</a:t>
            </a:r>
          </a:p>
          <a:p>
            <a:pPr marL="224054" lvl="1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Supports all the </a:t>
            </a:r>
            <a:r>
              <a:rPr lang="en-US" sz="1567" err="1">
                <a:solidFill>
                  <a:srgbClr val="000000"/>
                </a:solidFill>
                <a:latin typeface="Segoe UI"/>
              </a:rPr>
              <a:t>SPFx</a:t>
            </a:r>
            <a:r>
              <a:rPr lang="en-US" sz="1567">
                <a:solidFill>
                  <a:srgbClr val="000000"/>
                </a:solidFill>
                <a:latin typeface="Segoe UI"/>
              </a:rPr>
              <a:t> capabilities: context information, access to Graph and other Web APIs, etc.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No configuration support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Same “sync to Teams” experience via SharePoint App Catalog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Supports admin management via app policies</a:t>
            </a:r>
          </a:p>
          <a:p>
            <a:pPr defTabSz="932563">
              <a:spcAft>
                <a:spcPts val="1273"/>
              </a:spcAft>
              <a:defRPr/>
            </a:pPr>
            <a:r>
              <a:rPr lang="en-US" sz="1961" b="1" err="1">
                <a:latin typeface="Segoe UI"/>
              </a:rPr>
              <a:t>SPFx</a:t>
            </a:r>
            <a:r>
              <a:rPr lang="en-US" sz="1961" b="1">
                <a:latin typeface="Segoe UI"/>
              </a:rPr>
              <a:t> for Teams – support for mobile app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err="1">
                <a:solidFill>
                  <a:srgbClr val="000000"/>
                </a:solidFill>
                <a:latin typeface="Segoe UI"/>
              </a:rPr>
              <a:t>SPFx</a:t>
            </a:r>
            <a:r>
              <a:rPr lang="en-US" sz="1567">
                <a:solidFill>
                  <a:srgbClr val="000000"/>
                </a:solidFill>
                <a:latin typeface="Segoe UI"/>
              </a:rPr>
              <a:t> based tabs supported in the native mobile app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Both for personal apps and channel tabs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>
                <a:solidFill>
                  <a:srgbClr val="000000"/>
                </a:solidFill>
                <a:latin typeface="Segoe UI"/>
              </a:rPr>
              <a:t>Available with the November release of Teams Mobile app</a:t>
            </a:r>
          </a:p>
          <a:p>
            <a:pPr marL="224054" lvl="1" defTabSz="932563">
              <a:spcAft>
                <a:spcPts val="1273"/>
              </a:spcAft>
              <a:defRPr/>
            </a:pPr>
            <a:endParaRPr lang="en-US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00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FDB65D-B77D-4E4E-B3FB-B24D93C8BE15}"/>
              </a:ext>
            </a:extLst>
          </p:cNvPr>
          <p:cNvSpPr txBox="1"/>
          <p:nvPr/>
        </p:nvSpPr>
        <p:spPr>
          <a:xfrm>
            <a:off x="1004101" y="4222608"/>
            <a:ext cx="8509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 dirty="0">
                <a:solidFill>
                  <a:srgbClr val="FF4D00"/>
                </a:solidFill>
                <a:latin typeface="Calibri" charset="0"/>
                <a:ea typeface="Calibri" charset="0"/>
                <a:cs typeface="Calibri" charset="0"/>
              </a:rPr>
              <a:t>Sharing </a:t>
            </a:r>
            <a:r>
              <a:rPr lang="en-GB" sz="2000" b="1">
                <a:solidFill>
                  <a:srgbClr val="FF4D00"/>
                </a:solidFill>
                <a:latin typeface="Calibri" charset="0"/>
                <a:ea typeface="Calibri" charset="0"/>
                <a:cs typeface="Calibri" charset="0"/>
              </a:rPr>
              <a:t>is caring</a:t>
            </a:r>
            <a:endParaRPr lang="en-GB" sz="2000" b="1" dirty="0">
              <a:solidFill>
                <a:srgbClr val="FF4D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D357E-94F0-094D-AAB4-707E64CC4699}"/>
              </a:ext>
            </a:extLst>
          </p:cNvPr>
          <p:cNvSpPr txBox="1"/>
          <p:nvPr/>
        </p:nvSpPr>
        <p:spPr>
          <a:xfrm>
            <a:off x="939173" y="604908"/>
            <a:ext cx="1011770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Latest on SharePoint Framework – Building Microsoft 365 Solutions Using Unified Development Pattern</a:t>
            </a:r>
            <a:endParaRPr lang="en-GB" sz="60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86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1.10 Feature Set Recap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8000" y="1143325"/>
            <a:ext cx="11276001" cy="4985660"/>
          </a:xfrm>
        </p:spPr>
        <p:txBody>
          <a:bodyPr/>
          <a:lstStyle/>
          <a:p>
            <a:pPr defTabSz="932563">
              <a:spcAft>
                <a:spcPts val="1273"/>
              </a:spcAft>
              <a:defRPr/>
            </a:pPr>
            <a:r>
              <a:rPr lang="en-US" sz="1961" b="1" dirty="0">
                <a:latin typeface="Segoe UI"/>
              </a:rPr>
              <a:t>Search results extensibility: query modification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Add synonyms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Translation or additional intelligence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User roles/location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Custom business rules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Set up using PowerShell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Supported on the </a:t>
            </a:r>
            <a:r>
              <a:rPr lang="en-US" sz="1567">
                <a:solidFill>
                  <a:srgbClr val="000000"/>
                </a:solidFill>
                <a:latin typeface="Segoe UI"/>
              </a:rPr>
              <a:t>Search Results page</a:t>
            </a:r>
            <a:endParaRPr lang="en-US" sz="1567" dirty="0">
              <a:solidFill>
                <a:srgbClr val="000000"/>
              </a:solidFill>
              <a:latin typeface="Segoe UI"/>
            </a:endParaRPr>
          </a:p>
          <a:p>
            <a:pPr defTabSz="932563">
              <a:spcAft>
                <a:spcPts val="1273"/>
              </a:spcAft>
              <a:defRPr/>
            </a:pPr>
            <a:endParaRPr lang="en-US" sz="1961" b="1" dirty="0">
              <a:latin typeface="Segoe UI"/>
            </a:endParaRPr>
          </a:p>
          <a:p>
            <a:pPr defTabSz="932563">
              <a:spcAft>
                <a:spcPts val="1273"/>
              </a:spcAft>
              <a:defRPr/>
            </a:pPr>
            <a:r>
              <a:rPr lang="en-US" sz="1961" b="1" dirty="0" err="1">
                <a:latin typeface="Segoe UI"/>
              </a:rPr>
              <a:t>SPFx</a:t>
            </a:r>
            <a:r>
              <a:rPr lang="en-US" sz="1961" b="1" dirty="0">
                <a:latin typeface="Segoe UI"/>
              </a:rPr>
              <a:t> for Office – support for Office add-ins (starts with OWA)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Supports all the </a:t>
            </a:r>
            <a:r>
              <a:rPr lang="en-US" sz="1567" dirty="0" err="1">
                <a:solidFill>
                  <a:srgbClr val="000000"/>
                </a:solidFill>
                <a:latin typeface="Segoe UI"/>
              </a:rPr>
              <a:t>SPFx</a:t>
            </a:r>
            <a:r>
              <a:rPr lang="en-US" sz="1567" dirty="0">
                <a:solidFill>
                  <a:srgbClr val="000000"/>
                </a:solidFill>
                <a:latin typeface="Segoe UI"/>
              </a:rPr>
              <a:t> capabilities: context information, access to Graph and other Web APIs, etc.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Lifecycle controlled through the SharePoint App Catalog: full ALM support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Initial support for Outlook Web Access only for Developer Preview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Support for additional platforms in future interactions</a:t>
            </a:r>
          </a:p>
        </p:txBody>
      </p:sp>
    </p:spTree>
    <p:extLst>
      <p:ext uri="{BB962C8B-B14F-4D97-AF65-F5344CB8AC3E}">
        <p14:creationId xmlns:p14="http://schemas.microsoft.com/office/powerpoint/2010/main" val="183786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1730" y="1459"/>
            <a:ext cx="6261245" cy="6855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88" y="458044"/>
            <a:ext cx="11194032" cy="430826"/>
          </a:xfrm>
        </p:spPr>
        <p:txBody>
          <a:bodyPr/>
          <a:lstStyle/>
          <a:p>
            <a:r>
              <a:rPr lang="en-US" sz="2800" dirty="0"/>
              <a:t>The Road Ahead – SPFx vNext</a:t>
            </a:r>
            <a:r>
              <a:rPr lang="en-US" sz="2000" dirty="0"/>
              <a:t> (</a:t>
            </a:r>
            <a:r>
              <a:rPr lang="en-US" sz="2000" i="1" dirty="0"/>
              <a:t>aka </a:t>
            </a:r>
            <a:r>
              <a:rPr lang="en-US" sz="2000" i="1" dirty="0" err="1"/>
              <a:t>xFx</a:t>
            </a:r>
            <a:r>
              <a:rPr lang="en-US" sz="2000" i="1" dirty="0"/>
              <a:t>) and time after 1.10 release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11189" y="1188599"/>
            <a:ext cx="5428416" cy="4013671"/>
          </a:xfrm>
        </p:spPr>
        <p:txBody>
          <a:bodyPr vert="horz" wrap="square" lIns="143387" tIns="143387" rIns="143387" bIns="143387" rtlCol="0">
            <a:spAutoFit/>
          </a:bodyPr>
          <a:lstStyle/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Native support for Fluid Framework</a:t>
            </a:r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SPFx support in store (AppSource)</a:t>
            </a:r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Unified toolchain for </a:t>
            </a:r>
            <a:br>
              <a:rPr lang="en-US" sz="2400" dirty="0"/>
            </a:br>
            <a:r>
              <a:rPr lang="en-US" sz="2400" dirty="0"/>
              <a:t>Microsoft 365 workloads</a:t>
            </a:r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Faster inner dev loop</a:t>
            </a:r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More extensions!</a:t>
            </a:r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695" indent="-285695">
              <a:lnSpc>
                <a:spcPct val="100000"/>
              </a:lnSpc>
              <a:spcBef>
                <a:spcPts val="375"/>
              </a:spcBef>
              <a:spcAft>
                <a:spcPts val="588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1" name="Picture 10" descr="Country Road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68" y="2791570"/>
            <a:ext cx="5877892" cy="414338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24E88FB-16CB-463D-A25D-1E3FD7FE51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76" t="22910" r="30433" b="20656"/>
          <a:stretch/>
        </p:blipFill>
        <p:spPr>
          <a:xfrm>
            <a:off x="9798650" y="5028701"/>
            <a:ext cx="1191856" cy="1628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4D7351-7575-4C14-8D62-0D4C52EE3E93}"/>
              </a:ext>
            </a:extLst>
          </p:cNvPr>
          <p:cNvSpPr/>
          <p:nvPr/>
        </p:nvSpPr>
        <p:spPr>
          <a:xfrm rot="445813">
            <a:off x="9771558" y="202077"/>
            <a:ext cx="2369601" cy="36927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375"/>
              </a:spcBef>
            </a:pPr>
            <a:r>
              <a:rPr lang="en-US" sz="1765" b="1">
                <a:solidFill>
                  <a:schemeClr val="bg1"/>
                </a:solidFill>
              </a:rPr>
              <a:t>ETA CY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57A97-CA46-4184-A189-E1FC1BF5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570" y="2163348"/>
            <a:ext cx="1299468" cy="12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5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906" y="4877415"/>
            <a:ext cx="1133219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1731" y="183486"/>
            <a:ext cx="11331534" cy="758609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384" y="4903207"/>
            <a:ext cx="3334518" cy="486256"/>
          </a:xfrm>
          <a:prstGeom prst="rect">
            <a:avLst/>
          </a:prstGeom>
        </p:spPr>
        <p:txBody>
          <a:bodyPr vert="horz" wrap="square" lIns="146201" tIns="91375" rIns="146201" bIns="91375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895530">
              <a:defRPr/>
            </a:pPr>
            <a:endParaRPr lang="en-US" sz="320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906" y="1184544"/>
            <a:ext cx="11332190" cy="4565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5">
              <a:defRPr/>
            </a:pPr>
            <a:r>
              <a:rPr lang="en-US" sz="1729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SharePoint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3370" y="1180707"/>
            <a:ext cx="11338726" cy="3585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3523">
              <a:defRPr/>
            </a:pPr>
            <a:endParaRPr lang="en-US" sz="1729">
              <a:solidFill>
                <a:srgbClr val="0D0D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170" y="5492451"/>
            <a:ext cx="3698925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170" y="5588335"/>
            <a:ext cx="3698925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241" y="5027303"/>
            <a:ext cx="2769652" cy="326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3237" y="1839187"/>
            <a:ext cx="1500937" cy="2769877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defTabSz="913437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60121" y="5490133"/>
            <a:ext cx="2544733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1104" y="5591574"/>
            <a:ext cx="25447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SP SDK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20711" y="6226831"/>
            <a:ext cx="509930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2759" y="4990187"/>
            <a:ext cx="9108547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Enterprise Development Model -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yo@MS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/SharePoint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136" y="1636172"/>
            <a:ext cx="0" cy="3125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028" y="1848388"/>
            <a:ext cx="1500937" cy="2400982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498" y="43062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138" y="1658972"/>
            <a:ext cx="365275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Developer Tooling</a:t>
            </a:r>
          </a:p>
        </p:txBody>
      </p:sp>
    </p:spTree>
    <p:extLst>
      <p:ext uri="{BB962C8B-B14F-4D97-AF65-F5344CB8AC3E}">
        <p14:creationId xmlns:p14="http://schemas.microsoft.com/office/powerpoint/2010/main" val="32482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906" y="4877415"/>
            <a:ext cx="1133219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1731" y="183486"/>
            <a:ext cx="11331534" cy="758609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384" y="4903207"/>
            <a:ext cx="3334518" cy="486256"/>
          </a:xfrm>
          <a:prstGeom prst="rect">
            <a:avLst/>
          </a:prstGeom>
        </p:spPr>
        <p:txBody>
          <a:bodyPr vert="horz" wrap="square" lIns="146201" tIns="91375" rIns="146201" bIns="91375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895530">
              <a:defRPr/>
            </a:pPr>
            <a:endParaRPr lang="en-US" sz="320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906" y="1184544"/>
            <a:ext cx="11332190" cy="4565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5">
              <a:defRPr/>
            </a:pPr>
            <a:r>
              <a:rPr lang="en-US" sz="1729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SharePoint + Graph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3370" y="1180707"/>
            <a:ext cx="11338726" cy="3585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3523">
              <a:defRPr/>
            </a:pPr>
            <a:endParaRPr lang="en-US" sz="1729">
              <a:solidFill>
                <a:srgbClr val="0D0D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170" y="5492451"/>
            <a:ext cx="3698925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170" y="5588335"/>
            <a:ext cx="3698925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241" y="5027303"/>
            <a:ext cx="2769652" cy="326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3237" y="1839187"/>
            <a:ext cx="1500937" cy="2769877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defTabSz="913437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60121" y="5490133"/>
            <a:ext cx="2544733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1104" y="5591574"/>
            <a:ext cx="25447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SP SDK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20711" y="6226831"/>
            <a:ext cx="509930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2759" y="4990187"/>
            <a:ext cx="9108547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Enterprise Development Model -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yo@MS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/SharePoint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136" y="1636172"/>
            <a:ext cx="0" cy="3125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028" y="1848388"/>
            <a:ext cx="1500937" cy="2400982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498" y="43062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138" y="1658972"/>
            <a:ext cx="365275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Developer Tooling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232D5-84DE-46BF-BC19-E3F55FA7B355}"/>
              </a:ext>
            </a:extLst>
          </p:cNvPr>
          <p:cNvSpPr/>
          <p:nvPr/>
        </p:nvSpPr>
        <p:spPr>
          <a:xfrm>
            <a:off x="5499061" y="5490249"/>
            <a:ext cx="246990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852BF-C784-46A6-BC59-3D0AD85CB05B}"/>
              </a:ext>
            </a:extLst>
          </p:cNvPr>
          <p:cNvSpPr txBox="1"/>
          <p:nvPr/>
        </p:nvSpPr>
        <p:spPr>
          <a:xfrm>
            <a:off x="5498213" y="5591574"/>
            <a:ext cx="246990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1147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906" y="4877415"/>
            <a:ext cx="1133219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1731" y="183486"/>
            <a:ext cx="11331534" cy="758609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384" y="4903207"/>
            <a:ext cx="3334518" cy="486256"/>
          </a:xfrm>
          <a:prstGeom prst="rect">
            <a:avLst/>
          </a:prstGeom>
        </p:spPr>
        <p:txBody>
          <a:bodyPr vert="horz" wrap="square" lIns="146201" tIns="91375" rIns="146201" bIns="91375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895530">
              <a:defRPr/>
            </a:pPr>
            <a:endParaRPr lang="en-US" sz="320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906" y="1184544"/>
            <a:ext cx="11332190" cy="4565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5">
              <a:defRPr/>
            </a:pPr>
            <a:r>
              <a:rPr lang="en-US" sz="1729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SharePoint + Graph + Teams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3370" y="1180707"/>
            <a:ext cx="11338726" cy="3585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3523">
              <a:defRPr/>
            </a:pPr>
            <a:endParaRPr lang="en-US" sz="1729">
              <a:solidFill>
                <a:srgbClr val="0D0D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170" y="5492451"/>
            <a:ext cx="3698925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170" y="5586510"/>
            <a:ext cx="3698925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241" y="5027303"/>
            <a:ext cx="2769652" cy="326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3237" y="1839187"/>
            <a:ext cx="1500937" cy="2769877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defTabSz="913437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60121" y="5490133"/>
            <a:ext cx="2544733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1104" y="5589749"/>
            <a:ext cx="25447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SP | Teams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20711" y="6226831"/>
            <a:ext cx="509930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2759" y="4990187"/>
            <a:ext cx="9108547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Enterprise Development Model -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yo@MSSharePoint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136" y="1636172"/>
            <a:ext cx="0" cy="3125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028" y="1848388"/>
            <a:ext cx="1500937" cy="2400982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498" y="43062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138" y="1658972"/>
            <a:ext cx="365275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Developer Tooling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232D5-84DE-46BF-BC19-E3F55FA7B355}"/>
              </a:ext>
            </a:extLst>
          </p:cNvPr>
          <p:cNvSpPr/>
          <p:nvPr/>
        </p:nvSpPr>
        <p:spPr>
          <a:xfrm>
            <a:off x="5499061" y="5490249"/>
            <a:ext cx="246990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852BF-C784-46A6-BC59-3D0AD85CB05B}"/>
              </a:ext>
            </a:extLst>
          </p:cNvPr>
          <p:cNvSpPr txBox="1"/>
          <p:nvPr/>
        </p:nvSpPr>
        <p:spPr>
          <a:xfrm>
            <a:off x="5498213" y="5589749"/>
            <a:ext cx="246990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Microsoft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5CCB97-BF48-4439-855B-989D7F098F9A}"/>
              </a:ext>
            </a:extLst>
          </p:cNvPr>
          <p:cNvSpPr txBox="1"/>
          <p:nvPr/>
        </p:nvSpPr>
        <p:spPr>
          <a:xfrm>
            <a:off x="2506765" y="2429587"/>
            <a:ext cx="1758767" cy="492892"/>
          </a:xfrm>
          <a:prstGeom prst="rect">
            <a:avLst/>
          </a:prstGeom>
          <a:noFill/>
        </p:spPr>
        <p:txBody>
          <a:bodyPr wrap="square" lIns="182750" tIns="146201" rIns="182750" bIns="146201" rtlCol="0">
            <a:spAutoFit/>
          </a:bodyPr>
          <a:lstStyle/>
          <a:p>
            <a:pPr algn="ctr" defTabSz="91366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AA7FA8-DF54-4D90-B065-EA27ACA6E737}"/>
              </a:ext>
            </a:extLst>
          </p:cNvPr>
          <p:cNvGrpSpPr/>
          <p:nvPr/>
        </p:nvGrpSpPr>
        <p:grpSpPr>
          <a:xfrm>
            <a:off x="2117850" y="2828880"/>
            <a:ext cx="2508224" cy="1428114"/>
            <a:chOff x="860785" y="2274531"/>
            <a:chExt cx="1711028" cy="9769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B0C1256-ACD8-4206-B031-F6E1F5828D5F}"/>
                </a:ext>
              </a:extLst>
            </p:cNvPr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FDB7AA4-15B4-4BFE-B719-A8846E407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val 21">
                <a:extLst>
                  <a:ext uri="{FF2B5EF4-FFF2-40B4-BE49-F238E27FC236}">
                    <a16:creationId xmlns:a16="http://schemas.microsoft.com/office/drawing/2014/main" id="{0D08BCBB-1463-443F-88F8-040861A05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6F6CFC1-9E61-436F-932C-D171B79D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0BA68-71D6-4E16-99E1-DEC30E71D438}"/>
                </a:ext>
              </a:extLst>
            </p:cNvPr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A627C9-4CAE-432F-88AF-18A81B784549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62" tIns="91362" rIns="34266" bIns="34266" rtlCol="0" anchor="b" anchorCtr="0"/>
            <a:lstStyle/>
            <a:p>
              <a:pPr algn="ctr" defTabSz="931332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72B4FE-1ADF-43A2-AF93-E9DFCECC217F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FD584E-5193-4537-BA66-CD4ADB2F76E7}"/>
              </a:ext>
            </a:extLst>
          </p:cNvPr>
          <p:cNvGrpSpPr/>
          <p:nvPr/>
        </p:nvGrpSpPr>
        <p:grpSpPr>
          <a:xfrm>
            <a:off x="2563795" y="3161091"/>
            <a:ext cx="278027" cy="107964"/>
            <a:chOff x="2842527" y="3460375"/>
            <a:chExt cx="278106" cy="1079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402B3A-88E2-490F-ABE4-F5E1622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B7CED3-B558-4FD4-B87A-9F276940C28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eople_5" title="Icon of a person with a box around them">
              <a:extLst>
                <a:ext uri="{FF2B5EF4-FFF2-40B4-BE49-F238E27FC236}">
                  <a16:creationId xmlns:a16="http://schemas.microsoft.com/office/drawing/2014/main" id="{B7BFD87C-45F3-4E4B-8DE1-F1D59CBAAC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68ADBC0-E58F-404D-806A-D40DCBF9D4C4}"/>
              </a:ext>
            </a:extLst>
          </p:cNvPr>
          <p:cNvSpPr/>
          <p:nvPr/>
        </p:nvSpPr>
        <p:spPr bwMode="auto">
          <a:xfrm>
            <a:off x="3239220" y="2984002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D57F50-DD1F-4DB9-B3DE-E451A2A6B4B1}"/>
              </a:ext>
            </a:extLst>
          </p:cNvPr>
          <p:cNvSpPr/>
          <p:nvPr/>
        </p:nvSpPr>
        <p:spPr bwMode="auto">
          <a:xfrm>
            <a:off x="3546458" y="2983440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9F6FB8-06F5-4DA6-904F-D0CA9B8B98A1}"/>
              </a:ext>
            </a:extLst>
          </p:cNvPr>
          <p:cNvGrpSpPr/>
          <p:nvPr/>
        </p:nvGrpSpPr>
        <p:grpSpPr>
          <a:xfrm>
            <a:off x="2563647" y="3305700"/>
            <a:ext cx="278027" cy="107964"/>
            <a:chOff x="2842527" y="3460375"/>
            <a:chExt cx="278106" cy="10799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BAA20C1-5AA9-45D7-BB88-B13B5F2A8E8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C0DFF6-6368-4F5A-A126-CDFBB18BB98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ople_5" title="Icon of a person with a box around them">
              <a:extLst>
                <a:ext uri="{FF2B5EF4-FFF2-40B4-BE49-F238E27FC236}">
                  <a16:creationId xmlns:a16="http://schemas.microsoft.com/office/drawing/2014/main" id="{EEAE2659-B390-48AC-B383-60C5F42D03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7EE77-49D2-4B58-87C2-BD8A9CCA3EA8}"/>
              </a:ext>
            </a:extLst>
          </p:cNvPr>
          <p:cNvGrpSpPr/>
          <p:nvPr/>
        </p:nvGrpSpPr>
        <p:grpSpPr>
          <a:xfrm>
            <a:off x="2563647" y="3445140"/>
            <a:ext cx="278027" cy="107964"/>
            <a:chOff x="2842527" y="3460375"/>
            <a:chExt cx="278106" cy="10799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FEB7D5A-DB52-458B-9CA5-0F709DCC2786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588E2-E1C7-463C-9BB2-FC0A85D42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people_5" title="Icon of a person with a box around them">
              <a:extLst>
                <a:ext uri="{FF2B5EF4-FFF2-40B4-BE49-F238E27FC236}">
                  <a16:creationId xmlns:a16="http://schemas.microsoft.com/office/drawing/2014/main" id="{1015F66C-01C1-4C00-8DB9-52C4DE1D8E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EF9B6E-1C58-40B8-BE28-B1D05B350F28}"/>
              </a:ext>
            </a:extLst>
          </p:cNvPr>
          <p:cNvGrpSpPr/>
          <p:nvPr/>
        </p:nvGrpSpPr>
        <p:grpSpPr>
          <a:xfrm>
            <a:off x="2563647" y="3587169"/>
            <a:ext cx="278027" cy="107964"/>
            <a:chOff x="2842527" y="3460375"/>
            <a:chExt cx="278106" cy="10799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198486-79E7-49A5-93FD-6C013B112D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ABC550-4592-46CD-BE10-2A2F36581A9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eople_5" title="Icon of a person with a box around them">
              <a:extLst>
                <a:ext uri="{FF2B5EF4-FFF2-40B4-BE49-F238E27FC236}">
                  <a16:creationId xmlns:a16="http://schemas.microsoft.com/office/drawing/2014/main" id="{2313BC9E-994F-48EF-886C-C67E80947E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78C269-7BFD-4D6A-9CF0-D53235554739}"/>
              </a:ext>
            </a:extLst>
          </p:cNvPr>
          <p:cNvGrpSpPr/>
          <p:nvPr/>
        </p:nvGrpSpPr>
        <p:grpSpPr>
          <a:xfrm>
            <a:off x="2563647" y="3726616"/>
            <a:ext cx="278027" cy="107964"/>
            <a:chOff x="2842527" y="3460375"/>
            <a:chExt cx="278106" cy="107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3F2040-93C7-487A-8B9E-21E72A5B031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8986CC-D9A7-4912-BE70-A33AB1625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people_5" title="Icon of a person with a box around them">
              <a:extLst>
                <a:ext uri="{FF2B5EF4-FFF2-40B4-BE49-F238E27FC236}">
                  <a16:creationId xmlns:a16="http://schemas.microsoft.com/office/drawing/2014/main" id="{E10CE127-1285-4DB3-97EE-59C9875BB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244B2B-1CB7-43B6-BC17-61523EAD4248}"/>
              </a:ext>
            </a:extLst>
          </p:cNvPr>
          <p:cNvGrpSpPr/>
          <p:nvPr/>
        </p:nvGrpSpPr>
        <p:grpSpPr>
          <a:xfrm>
            <a:off x="2563647" y="3863480"/>
            <a:ext cx="278027" cy="107964"/>
            <a:chOff x="2842527" y="3460375"/>
            <a:chExt cx="278106" cy="10799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0390F-2F51-49F0-A977-C9A1FAAF0BC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ADF462-3286-4D48-90C9-311D38677B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eople_5" title="Icon of a person with a box around them">
              <a:extLst>
                <a:ext uri="{FF2B5EF4-FFF2-40B4-BE49-F238E27FC236}">
                  <a16:creationId xmlns:a16="http://schemas.microsoft.com/office/drawing/2014/main" id="{9BFFDDE8-5FCB-4492-9337-A30182734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9E6457A-F7B2-44D8-BBFC-F20BE96A8503}"/>
              </a:ext>
            </a:extLst>
          </p:cNvPr>
          <p:cNvSpPr txBox="1"/>
          <p:nvPr/>
        </p:nvSpPr>
        <p:spPr>
          <a:xfrm>
            <a:off x="2818299" y="4302028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Tabs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92A8CD-D088-492E-AD6B-861F139BDD01}"/>
              </a:ext>
            </a:extLst>
          </p:cNvPr>
          <p:cNvSpPr/>
          <p:nvPr/>
        </p:nvSpPr>
        <p:spPr>
          <a:xfrm>
            <a:off x="2940387" y="3138828"/>
            <a:ext cx="1226398" cy="87411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C0695A9-6B7F-409F-9071-55D487A93AF5}"/>
              </a:ext>
            </a:extLst>
          </p:cNvPr>
          <p:cNvSpPr/>
          <p:nvPr/>
        </p:nvSpPr>
        <p:spPr>
          <a:xfrm>
            <a:off x="3236566" y="2982010"/>
            <a:ext cx="309859" cy="1107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906" y="4877415"/>
            <a:ext cx="1133219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1731" y="183486"/>
            <a:ext cx="11331534" cy="758609"/>
          </a:xfrm>
        </p:spPr>
        <p:txBody>
          <a:bodyPr/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384" y="4903207"/>
            <a:ext cx="3334518" cy="486256"/>
          </a:xfrm>
          <a:prstGeom prst="rect">
            <a:avLst/>
          </a:prstGeom>
        </p:spPr>
        <p:txBody>
          <a:bodyPr vert="horz" wrap="square" lIns="146201" tIns="91375" rIns="146201" bIns="91375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895530">
              <a:defRPr/>
            </a:pPr>
            <a:endParaRPr lang="en-US" sz="320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906" y="1184544"/>
            <a:ext cx="11332190" cy="4565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5">
              <a:defRPr/>
            </a:pPr>
            <a:r>
              <a:rPr lang="en-US" sz="1729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SharePoint + Graph + Teams + Office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3370" y="1180707"/>
            <a:ext cx="11338726" cy="3585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3523">
              <a:defRPr/>
            </a:pPr>
            <a:endParaRPr lang="en-US" sz="1729">
              <a:solidFill>
                <a:srgbClr val="0D0D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170" y="5492451"/>
            <a:ext cx="3698925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170" y="5588335"/>
            <a:ext cx="3698925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241" y="5027303"/>
            <a:ext cx="2769652" cy="326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3237" y="1839187"/>
            <a:ext cx="1500937" cy="2769877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defTabSz="913437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 Parts</a:t>
              </a:r>
            </a:p>
          </p:txBody>
        </p:sp>
      </p:grp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60121" y="5490133"/>
            <a:ext cx="2544733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endParaRPr lang="en-US" sz="1729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1104" y="5591574"/>
            <a:ext cx="25447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SP | Teams | Office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20711" y="6226831"/>
            <a:ext cx="509930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2759" y="4990187"/>
            <a:ext cx="9108547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Enterprise Development Model - </a:t>
            </a:r>
            <a:r>
              <a:rPr lang="en-US" sz="1600" kern="0" dirty="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yo@MSSharePoint</a:t>
            </a:r>
            <a:r>
              <a:rPr lang="en-US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| Hosting &amp; Auth | Governance | Context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136" y="1636172"/>
            <a:ext cx="0" cy="3125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028" y="1848388"/>
            <a:ext cx="1500937" cy="2400982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498" y="43062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138" y="1658972"/>
            <a:ext cx="365275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Developer Tooling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1232D5-84DE-46BF-BC19-E3F55FA7B355}"/>
              </a:ext>
            </a:extLst>
          </p:cNvPr>
          <p:cNvSpPr/>
          <p:nvPr/>
        </p:nvSpPr>
        <p:spPr>
          <a:xfrm>
            <a:off x="5499061" y="5490249"/>
            <a:ext cx="246990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C852BF-C784-46A6-BC59-3D0AD85CB05B}"/>
              </a:ext>
            </a:extLst>
          </p:cNvPr>
          <p:cNvSpPr txBox="1"/>
          <p:nvPr/>
        </p:nvSpPr>
        <p:spPr>
          <a:xfrm>
            <a:off x="5498213" y="5591574"/>
            <a:ext cx="246990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Microsoft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5CCB97-BF48-4439-855B-989D7F098F9A}"/>
              </a:ext>
            </a:extLst>
          </p:cNvPr>
          <p:cNvSpPr txBox="1"/>
          <p:nvPr/>
        </p:nvSpPr>
        <p:spPr>
          <a:xfrm>
            <a:off x="2506765" y="2429587"/>
            <a:ext cx="1758767" cy="492892"/>
          </a:xfrm>
          <a:prstGeom prst="rect">
            <a:avLst/>
          </a:prstGeom>
          <a:noFill/>
        </p:spPr>
        <p:txBody>
          <a:bodyPr wrap="square" lIns="182750" tIns="146201" rIns="182750" bIns="146201" rtlCol="0">
            <a:spAutoFit/>
          </a:bodyPr>
          <a:lstStyle/>
          <a:p>
            <a:pPr algn="ctr" defTabSz="91366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3AA7FA8-DF54-4D90-B065-EA27ACA6E737}"/>
              </a:ext>
            </a:extLst>
          </p:cNvPr>
          <p:cNvGrpSpPr/>
          <p:nvPr/>
        </p:nvGrpSpPr>
        <p:grpSpPr>
          <a:xfrm>
            <a:off x="2117850" y="2828880"/>
            <a:ext cx="2508224" cy="1428114"/>
            <a:chOff x="860785" y="2274531"/>
            <a:chExt cx="1711028" cy="97690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B0C1256-ACD8-4206-B031-F6E1F5828D5F}"/>
                </a:ext>
              </a:extLst>
            </p:cNvPr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9FDB7AA4-15B4-4BFE-B719-A8846E407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Oval 21">
                <a:extLst>
                  <a:ext uri="{FF2B5EF4-FFF2-40B4-BE49-F238E27FC236}">
                    <a16:creationId xmlns:a16="http://schemas.microsoft.com/office/drawing/2014/main" id="{0D08BCBB-1463-443F-88F8-040861A05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6F6CFC1-9E61-436F-932C-D171B79D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80BA68-71D6-4E16-99E1-DEC30E71D438}"/>
                </a:ext>
              </a:extLst>
            </p:cNvPr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2A627C9-4CAE-432F-88AF-18A81B784549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62" tIns="91362" rIns="34266" bIns="34266" rtlCol="0" anchor="b" anchorCtr="0"/>
            <a:lstStyle/>
            <a:p>
              <a:pPr algn="ctr" defTabSz="931332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72B4FE-1ADF-43A2-AF93-E9DFCECC217F}"/>
                </a:ext>
              </a:extLst>
            </p:cNvPr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FD584E-5193-4537-BA66-CD4ADB2F76E7}"/>
              </a:ext>
            </a:extLst>
          </p:cNvPr>
          <p:cNvGrpSpPr/>
          <p:nvPr/>
        </p:nvGrpSpPr>
        <p:grpSpPr>
          <a:xfrm>
            <a:off x="2563795" y="3161091"/>
            <a:ext cx="278027" cy="107964"/>
            <a:chOff x="2842527" y="3460375"/>
            <a:chExt cx="278106" cy="1079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402B3A-88E2-490F-ABE4-F5E1622B67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B7CED3-B558-4FD4-B87A-9F276940C28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people_5" title="Icon of a person with a box around them">
              <a:extLst>
                <a:ext uri="{FF2B5EF4-FFF2-40B4-BE49-F238E27FC236}">
                  <a16:creationId xmlns:a16="http://schemas.microsoft.com/office/drawing/2014/main" id="{B7BFD87C-45F3-4E4B-8DE1-F1D59CBAAC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68ADBC0-E58F-404D-806A-D40DCBF9D4C4}"/>
              </a:ext>
            </a:extLst>
          </p:cNvPr>
          <p:cNvSpPr/>
          <p:nvPr/>
        </p:nvSpPr>
        <p:spPr bwMode="auto">
          <a:xfrm>
            <a:off x="3239220" y="2984002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D57F50-DD1F-4DB9-B3DE-E451A2A6B4B1}"/>
              </a:ext>
            </a:extLst>
          </p:cNvPr>
          <p:cNvSpPr/>
          <p:nvPr/>
        </p:nvSpPr>
        <p:spPr bwMode="auto">
          <a:xfrm>
            <a:off x="3546458" y="2983440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9F6FB8-06F5-4DA6-904F-D0CA9B8B98A1}"/>
              </a:ext>
            </a:extLst>
          </p:cNvPr>
          <p:cNvGrpSpPr/>
          <p:nvPr/>
        </p:nvGrpSpPr>
        <p:grpSpPr>
          <a:xfrm>
            <a:off x="2563647" y="3305700"/>
            <a:ext cx="278027" cy="107964"/>
            <a:chOff x="2842527" y="3460375"/>
            <a:chExt cx="278106" cy="10799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BAA20C1-5AA9-45D7-BB88-B13B5F2A8E8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C0DFF6-6368-4F5A-A126-CDFBB18BB98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people_5" title="Icon of a person with a box around them">
              <a:extLst>
                <a:ext uri="{FF2B5EF4-FFF2-40B4-BE49-F238E27FC236}">
                  <a16:creationId xmlns:a16="http://schemas.microsoft.com/office/drawing/2014/main" id="{EEAE2659-B390-48AC-B383-60C5F42D03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C7EE77-49D2-4B58-87C2-BD8A9CCA3EA8}"/>
              </a:ext>
            </a:extLst>
          </p:cNvPr>
          <p:cNvGrpSpPr/>
          <p:nvPr/>
        </p:nvGrpSpPr>
        <p:grpSpPr>
          <a:xfrm>
            <a:off x="2563647" y="3445140"/>
            <a:ext cx="278027" cy="107964"/>
            <a:chOff x="2842527" y="3460375"/>
            <a:chExt cx="278106" cy="10799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FEB7D5A-DB52-458B-9CA5-0F709DCC2786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588E2-E1C7-463C-9BB2-FC0A85D42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people_5" title="Icon of a person with a box around them">
              <a:extLst>
                <a:ext uri="{FF2B5EF4-FFF2-40B4-BE49-F238E27FC236}">
                  <a16:creationId xmlns:a16="http://schemas.microsoft.com/office/drawing/2014/main" id="{1015F66C-01C1-4C00-8DB9-52C4DE1D8EE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EF9B6E-1C58-40B8-BE28-B1D05B350F28}"/>
              </a:ext>
            </a:extLst>
          </p:cNvPr>
          <p:cNvGrpSpPr/>
          <p:nvPr/>
        </p:nvGrpSpPr>
        <p:grpSpPr>
          <a:xfrm>
            <a:off x="2563647" y="3587169"/>
            <a:ext cx="278027" cy="107964"/>
            <a:chOff x="2842527" y="3460375"/>
            <a:chExt cx="278106" cy="10799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198486-79E7-49A5-93FD-6C013B112D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ABC550-4592-46CD-BE10-2A2F36581A99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people_5" title="Icon of a person with a box around them">
              <a:extLst>
                <a:ext uri="{FF2B5EF4-FFF2-40B4-BE49-F238E27FC236}">
                  <a16:creationId xmlns:a16="http://schemas.microsoft.com/office/drawing/2014/main" id="{2313BC9E-994F-48EF-886C-C67E80947E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778C269-7BFD-4D6A-9CF0-D53235554739}"/>
              </a:ext>
            </a:extLst>
          </p:cNvPr>
          <p:cNvGrpSpPr/>
          <p:nvPr/>
        </p:nvGrpSpPr>
        <p:grpSpPr>
          <a:xfrm>
            <a:off x="2563647" y="3726616"/>
            <a:ext cx="278027" cy="107964"/>
            <a:chOff x="2842527" y="3460375"/>
            <a:chExt cx="278106" cy="107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23F2040-93C7-487A-8B9E-21E72A5B031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E8986CC-D9A7-4912-BE70-A33AB1625F54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people_5" title="Icon of a person with a box around them">
              <a:extLst>
                <a:ext uri="{FF2B5EF4-FFF2-40B4-BE49-F238E27FC236}">
                  <a16:creationId xmlns:a16="http://schemas.microsoft.com/office/drawing/2014/main" id="{E10CE127-1285-4DB3-97EE-59C9875BB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D244B2B-1CB7-43B6-BC17-61523EAD4248}"/>
              </a:ext>
            </a:extLst>
          </p:cNvPr>
          <p:cNvGrpSpPr/>
          <p:nvPr/>
        </p:nvGrpSpPr>
        <p:grpSpPr>
          <a:xfrm>
            <a:off x="2563647" y="3863480"/>
            <a:ext cx="278027" cy="107964"/>
            <a:chOff x="2842527" y="3460375"/>
            <a:chExt cx="278106" cy="107994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200390F-2F51-49F0-A977-C9A1FAAF0BC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EADF462-3286-4D48-90C9-311D38677B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eople_5" title="Icon of a person with a box around them">
              <a:extLst>
                <a:ext uri="{FF2B5EF4-FFF2-40B4-BE49-F238E27FC236}">
                  <a16:creationId xmlns:a16="http://schemas.microsoft.com/office/drawing/2014/main" id="{9BFFDDE8-5FCB-4492-9337-A3018273484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9E6457A-F7B2-44D8-BBFC-F20BE96A8503}"/>
              </a:ext>
            </a:extLst>
          </p:cNvPr>
          <p:cNvSpPr txBox="1"/>
          <p:nvPr/>
        </p:nvSpPr>
        <p:spPr>
          <a:xfrm>
            <a:off x="2818299" y="4302028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Tabs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92A8CD-D088-492E-AD6B-861F139BDD01}"/>
              </a:ext>
            </a:extLst>
          </p:cNvPr>
          <p:cNvSpPr/>
          <p:nvPr/>
        </p:nvSpPr>
        <p:spPr>
          <a:xfrm>
            <a:off x="2940387" y="3138828"/>
            <a:ext cx="1226398" cy="87411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C0695A9-6B7F-409F-9071-55D487A93AF5}"/>
              </a:ext>
            </a:extLst>
          </p:cNvPr>
          <p:cNvSpPr/>
          <p:nvPr/>
        </p:nvSpPr>
        <p:spPr>
          <a:xfrm>
            <a:off x="3236566" y="2982010"/>
            <a:ext cx="309859" cy="1107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46F1D8D-AD17-41D7-A8EE-784785C4B2B3}"/>
              </a:ext>
            </a:extLst>
          </p:cNvPr>
          <p:cNvGrpSpPr/>
          <p:nvPr/>
        </p:nvGrpSpPr>
        <p:grpSpPr>
          <a:xfrm>
            <a:off x="6329975" y="1853443"/>
            <a:ext cx="1506019" cy="2416270"/>
            <a:chOff x="554186" y="1954179"/>
            <a:chExt cx="1667341" cy="2660311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4A42BD-AC61-48F5-8074-51801E1477E0}"/>
                </a:ext>
              </a:extLst>
            </p:cNvPr>
            <p:cNvSpPr txBox="1"/>
            <p:nvPr/>
          </p:nvSpPr>
          <p:spPr>
            <a:xfrm>
              <a:off x="554186" y="1954179"/>
              <a:ext cx="1667341" cy="53850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*Word / X / P</a:t>
              </a:r>
            </a:p>
          </p:txBody>
        </p:sp>
        <p:sp>
          <p:nvSpPr>
            <p:cNvPr id="91" name="Freeform 124">
              <a:extLst>
                <a:ext uri="{FF2B5EF4-FFF2-40B4-BE49-F238E27FC236}">
                  <a16:creationId xmlns:a16="http://schemas.microsoft.com/office/drawing/2014/main" id="{B20039E6-8C79-4B0D-B55F-4615376D4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030EFAA-46B7-4AE9-B575-9ADD7BAC83C8}"/>
                </a:ext>
              </a:extLst>
            </p:cNvPr>
            <p:cNvGrpSpPr/>
            <p:nvPr/>
          </p:nvGrpSpPr>
          <p:grpSpPr>
            <a:xfrm>
              <a:off x="1802614" y="2455541"/>
              <a:ext cx="178777" cy="51895"/>
              <a:chOff x="3519313" y="2455072"/>
              <a:chExt cx="178802" cy="51895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D866719D-9EAC-409A-9385-E5AD732D9A3D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12F2A67B-A9F3-4D3F-AC50-6893C955C44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1952D88-B099-4152-9404-396ED0CCA7F8}"/>
                </a:ext>
              </a:extLst>
            </p:cNvPr>
            <p:cNvCxnSpPr>
              <a:cxnSpLocks/>
            </p:cNvCxnSpPr>
            <p:nvPr/>
          </p:nvCxnSpPr>
          <p:spPr>
            <a:xfrm>
              <a:off x="608975" y="2783635"/>
              <a:ext cx="155606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C1CF635-B912-426A-B499-AD743C5EABB8}"/>
                </a:ext>
              </a:extLst>
            </p:cNvPr>
            <p:cNvCxnSpPr>
              <a:cxnSpLocks/>
            </p:cNvCxnSpPr>
            <p:nvPr/>
          </p:nvCxnSpPr>
          <p:spPr>
            <a:xfrm>
              <a:off x="699340" y="2988548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A56B67C-74E9-4776-BB27-79C342AB81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340" y="3173959"/>
              <a:ext cx="1026661" cy="152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0F8CB36-6F3F-483C-BA9A-E5289189D0CF}"/>
                </a:ext>
              </a:extLst>
            </p:cNvPr>
            <p:cNvCxnSpPr>
              <a:cxnSpLocks/>
            </p:cNvCxnSpPr>
            <p:nvPr/>
          </p:nvCxnSpPr>
          <p:spPr>
            <a:xfrm>
              <a:off x="699340" y="3362425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EE8A531-117B-48E0-A8CF-7B41D14DC1AA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3736302"/>
              <a:ext cx="1026662" cy="280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5C7580B-47DC-456F-85C0-63FA81AF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3549363"/>
              <a:ext cx="10266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37F7DA2-27A2-4A55-AD9A-D7B31CD1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339" y="4479918"/>
              <a:ext cx="1026662" cy="41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38329D-558F-428F-8385-17DE94935A1A}"/>
                </a:ext>
              </a:extLst>
            </p:cNvPr>
            <p:cNvCxnSpPr>
              <a:cxnSpLocks/>
            </p:cNvCxnSpPr>
            <p:nvPr/>
          </p:nvCxnSpPr>
          <p:spPr>
            <a:xfrm>
              <a:off x="699339" y="4297117"/>
              <a:ext cx="10266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BE0A44B-7C0B-492C-93D7-1820B6D8B5C2}"/>
                </a:ext>
              </a:extLst>
            </p:cNvPr>
            <p:cNvGrpSpPr/>
            <p:nvPr/>
          </p:nvGrpSpPr>
          <p:grpSpPr>
            <a:xfrm>
              <a:off x="721329" y="3782446"/>
              <a:ext cx="459109" cy="444112"/>
              <a:chOff x="3892203" y="1776768"/>
              <a:chExt cx="688349" cy="665863"/>
            </a:xfrm>
          </p:grpSpPr>
          <p:sp>
            <p:nvSpPr>
              <p:cNvPr id="107" name="Partial Circle 106">
                <a:extLst>
                  <a:ext uri="{FF2B5EF4-FFF2-40B4-BE49-F238E27FC236}">
                    <a16:creationId xmlns:a16="http://schemas.microsoft.com/office/drawing/2014/main" id="{53C77FBA-1881-4B9C-A2B6-EA48E504F569}"/>
                  </a:ext>
                </a:extLst>
              </p:cNvPr>
              <p:cNvSpPr/>
              <p:nvPr/>
            </p:nvSpPr>
            <p:spPr bwMode="auto">
              <a:xfrm>
                <a:off x="3892203" y="1825216"/>
                <a:ext cx="617415" cy="617415"/>
              </a:xfrm>
              <a:prstGeom prst="pie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Partial Circle 107">
                <a:extLst>
                  <a:ext uri="{FF2B5EF4-FFF2-40B4-BE49-F238E27FC236}">
                    <a16:creationId xmlns:a16="http://schemas.microsoft.com/office/drawing/2014/main" id="{6FEF64A7-4B20-4019-AA44-DB9C1D8E4349}"/>
                  </a:ext>
                </a:extLst>
              </p:cNvPr>
              <p:cNvSpPr/>
              <p:nvPr/>
            </p:nvSpPr>
            <p:spPr bwMode="auto">
              <a:xfrm rot="18411831">
                <a:off x="3954379" y="1776769"/>
                <a:ext cx="626173" cy="626172"/>
              </a:xfrm>
              <a:prstGeom prst="pie">
                <a:avLst>
                  <a:gd name="adj1" fmla="val 19394019"/>
                  <a:gd name="adj2" fmla="val 3105972"/>
                </a:avLst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A9FB5F1-14C1-4D42-A2CB-5D87B1602F40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C617347-F190-40C6-A997-5A41F396980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4E39F2E-D738-4D5B-864A-1F7B537775A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4A59DAE-E56A-47B3-BB8E-A06E46C35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C53805D-1F1B-47D5-BC39-A07E8D4B4BF9}"/>
              </a:ext>
            </a:extLst>
          </p:cNvPr>
          <p:cNvGrpSpPr/>
          <p:nvPr/>
        </p:nvGrpSpPr>
        <p:grpSpPr>
          <a:xfrm>
            <a:off x="4718772" y="1866369"/>
            <a:ext cx="1500937" cy="2400985"/>
            <a:chOff x="4992634" y="1954180"/>
            <a:chExt cx="1667341" cy="2655868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01DB661-9871-4B47-BD1F-CBFD9DDC7421}"/>
                </a:ext>
              </a:extLst>
            </p:cNvPr>
            <p:cNvGrpSpPr/>
            <p:nvPr/>
          </p:nvGrpSpPr>
          <p:grpSpPr>
            <a:xfrm>
              <a:off x="4992634" y="1954180"/>
              <a:ext cx="1667341" cy="2655868"/>
              <a:chOff x="6832147" y="1953970"/>
              <a:chExt cx="1667578" cy="2656243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444649C8-F65C-4A73-857B-2EF751B1636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Outlook</a:t>
                </a:r>
              </a:p>
            </p:txBody>
          </p:sp>
          <p:sp>
            <p:nvSpPr>
              <p:cNvPr id="134" name="Freeform 124">
                <a:extLst>
                  <a:ext uri="{FF2B5EF4-FFF2-40B4-BE49-F238E27FC236}">
                    <a16:creationId xmlns:a16="http://schemas.microsoft.com/office/drawing/2014/main" id="{5FF826E2-355F-4F74-AB77-44D3DE0B8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F11912D-56D2-4612-BE1F-F54EA3F05D7F}"/>
                  </a:ext>
                </a:extLst>
              </p:cNvPr>
              <p:cNvSpPr/>
              <p:nvPr/>
            </p:nvSpPr>
            <p:spPr>
              <a:xfrm>
                <a:off x="7002589" y="2845397"/>
                <a:ext cx="819347" cy="163530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8941A4C-539D-406B-90D8-D9033CEBEDE1}"/>
                  </a:ext>
                </a:extLst>
              </p:cNvPr>
              <p:cNvSpPr/>
              <p:nvPr/>
            </p:nvSpPr>
            <p:spPr>
              <a:xfrm>
                <a:off x="7999243" y="2850064"/>
                <a:ext cx="320512" cy="16273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B2629B1-E90C-490C-976F-3F91CD4E86AF}"/>
                </a:ext>
              </a:extLst>
            </p:cNvPr>
            <p:cNvGrpSpPr/>
            <p:nvPr/>
          </p:nvGrpSpPr>
          <p:grpSpPr>
            <a:xfrm>
              <a:off x="6245149" y="2450265"/>
              <a:ext cx="178777" cy="51895"/>
              <a:chOff x="3519313" y="2455072"/>
              <a:chExt cx="178802" cy="5189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4105536-ED31-4091-9DDE-C9A15036A028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566BF3A-B3B1-4F91-BC10-896F335DFF60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D6E9E24-3A59-4C21-9471-4572DF85A1A4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4E97C65-5E3F-440B-9692-9C1E0017DBD7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A58C394-E352-4A10-9A32-DD384A4E72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FC56340-F27B-44BB-83DB-02567CA53E8B}"/>
              </a:ext>
            </a:extLst>
          </p:cNvPr>
          <p:cNvGrpSpPr/>
          <p:nvPr/>
        </p:nvGrpSpPr>
        <p:grpSpPr>
          <a:xfrm>
            <a:off x="4931927" y="2824700"/>
            <a:ext cx="628871" cy="109608"/>
            <a:chOff x="5247025" y="3123889"/>
            <a:chExt cx="629049" cy="109639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CCA50B9-D44A-472A-88DC-D6D3B8B4DFFD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8291BD8-D389-46BB-8F78-6AA6D81C253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C036976-90EC-4969-8FB3-C12F354B97B6}"/>
              </a:ext>
            </a:extLst>
          </p:cNvPr>
          <p:cNvGrpSpPr/>
          <p:nvPr/>
        </p:nvGrpSpPr>
        <p:grpSpPr>
          <a:xfrm>
            <a:off x="4933606" y="3025034"/>
            <a:ext cx="628871" cy="109608"/>
            <a:chOff x="5247025" y="3123889"/>
            <a:chExt cx="629049" cy="109639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B5EF2F-7A74-40E0-AD0D-D4C69A862A3E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88B1B2-DA9C-400E-8C8A-B68B7D70F91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4DC5738-136F-4F7F-89D5-CC5E6C8C7832}"/>
              </a:ext>
            </a:extLst>
          </p:cNvPr>
          <p:cNvGrpSpPr/>
          <p:nvPr/>
        </p:nvGrpSpPr>
        <p:grpSpPr>
          <a:xfrm>
            <a:off x="4926481" y="3233696"/>
            <a:ext cx="628871" cy="109608"/>
            <a:chOff x="5247025" y="3123889"/>
            <a:chExt cx="629049" cy="109639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0E46C87-386C-4EFD-B238-8A280D5AED47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D9CA8F9-2049-4E41-8C8E-7D892E56ABA9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BA9F6E5-5198-4FB7-A7AB-E502F2A73FB4}"/>
              </a:ext>
            </a:extLst>
          </p:cNvPr>
          <p:cNvGrpSpPr/>
          <p:nvPr/>
        </p:nvGrpSpPr>
        <p:grpSpPr>
          <a:xfrm>
            <a:off x="4927993" y="3432658"/>
            <a:ext cx="628220" cy="109569"/>
            <a:chOff x="5247025" y="3123889"/>
            <a:chExt cx="628398" cy="109599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30DE532-CC01-43BE-B117-452FD474F74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709AAD8-E56C-4BD1-A6FF-B91273F6B63C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19900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533406D-A15C-4B19-8E1A-784709BC9B93}"/>
              </a:ext>
            </a:extLst>
          </p:cNvPr>
          <p:cNvSpPr/>
          <p:nvPr/>
        </p:nvSpPr>
        <p:spPr>
          <a:xfrm>
            <a:off x="7457612" y="2644898"/>
            <a:ext cx="288483" cy="154347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0043988-03AC-405B-AD51-790D46CB19DD}"/>
              </a:ext>
            </a:extLst>
          </p:cNvPr>
          <p:cNvCxnSpPr>
            <a:cxnSpLocks/>
          </p:cNvCxnSpPr>
          <p:nvPr/>
        </p:nvCxnSpPr>
        <p:spPr>
          <a:xfrm>
            <a:off x="6924747" y="3604176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0B9268B-1818-4E67-A83C-79E35E5FD726}"/>
              </a:ext>
            </a:extLst>
          </p:cNvPr>
          <p:cNvCxnSpPr>
            <a:cxnSpLocks/>
          </p:cNvCxnSpPr>
          <p:nvPr/>
        </p:nvCxnSpPr>
        <p:spPr>
          <a:xfrm>
            <a:off x="6924747" y="3742941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A5B895F-07C8-4AEF-9E2E-536843925F13}"/>
              </a:ext>
            </a:extLst>
          </p:cNvPr>
          <p:cNvCxnSpPr>
            <a:cxnSpLocks/>
          </p:cNvCxnSpPr>
          <p:nvPr/>
        </p:nvCxnSpPr>
        <p:spPr>
          <a:xfrm>
            <a:off x="6924747" y="3865989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EF5A066-0DB4-45A2-90BE-F5111443660A}"/>
              </a:ext>
            </a:extLst>
          </p:cNvPr>
          <p:cNvSpPr txBox="1"/>
          <p:nvPr/>
        </p:nvSpPr>
        <p:spPr>
          <a:xfrm>
            <a:off x="4920262" y="42970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/>
              <a:t>Addins</a:t>
            </a:r>
            <a:endParaRPr lang="en-US" sz="1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D13F85F-5991-4159-AA61-91146EA91DC6}"/>
              </a:ext>
            </a:extLst>
          </p:cNvPr>
          <p:cNvSpPr txBox="1"/>
          <p:nvPr/>
        </p:nvSpPr>
        <p:spPr>
          <a:xfrm>
            <a:off x="6505548" y="4281512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/>
              <a:t>Addins</a:t>
            </a:r>
            <a:endParaRPr lang="en-US" sz="140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265C1D6-647B-4621-BC6C-63C70D9CA870}"/>
              </a:ext>
            </a:extLst>
          </p:cNvPr>
          <p:cNvSpPr/>
          <p:nvPr/>
        </p:nvSpPr>
        <p:spPr>
          <a:xfrm>
            <a:off x="5150962" y="2474667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00D4DC6-9D0C-41F9-9EE0-F1ED3F817498}"/>
              </a:ext>
            </a:extLst>
          </p:cNvPr>
          <p:cNvSpPr/>
          <p:nvPr/>
        </p:nvSpPr>
        <p:spPr>
          <a:xfrm>
            <a:off x="4873925" y="2474667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B61CE5C-D8EB-47B6-8C14-08CAECCB0F57}"/>
              </a:ext>
            </a:extLst>
          </p:cNvPr>
          <p:cNvSpPr/>
          <p:nvPr/>
        </p:nvSpPr>
        <p:spPr>
          <a:xfrm>
            <a:off x="5427999" y="2474667"/>
            <a:ext cx="215323" cy="9040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002C569-D578-4218-B392-5BC75A2D753A}"/>
              </a:ext>
            </a:extLst>
          </p:cNvPr>
          <p:cNvSpPr/>
          <p:nvPr/>
        </p:nvSpPr>
        <p:spPr>
          <a:xfrm>
            <a:off x="6747143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D2FAE70-7281-473C-9F96-A8782031DDEE}"/>
              </a:ext>
            </a:extLst>
          </p:cNvPr>
          <p:cNvSpPr/>
          <p:nvPr/>
        </p:nvSpPr>
        <p:spPr>
          <a:xfrm>
            <a:off x="6470106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00EC357-EF34-42A0-986C-43A79E59F866}"/>
              </a:ext>
            </a:extLst>
          </p:cNvPr>
          <p:cNvSpPr/>
          <p:nvPr/>
        </p:nvSpPr>
        <p:spPr>
          <a:xfrm>
            <a:off x="7312572" y="2485546"/>
            <a:ext cx="215323" cy="9040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611E797-0107-4C38-925B-FD82808DBAD0}"/>
              </a:ext>
            </a:extLst>
          </p:cNvPr>
          <p:cNvSpPr/>
          <p:nvPr/>
        </p:nvSpPr>
        <p:spPr>
          <a:xfrm>
            <a:off x="7030096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5DFC170-8488-43FB-AEB9-DD4BB40D03F1}"/>
              </a:ext>
            </a:extLst>
          </p:cNvPr>
          <p:cNvCxnSpPr>
            <a:cxnSpLocks/>
          </p:cNvCxnSpPr>
          <p:nvPr/>
        </p:nvCxnSpPr>
        <p:spPr>
          <a:xfrm>
            <a:off x="4766954" y="2601363"/>
            <a:ext cx="14055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12239644-0C32-4053-973C-75EE2B52039E}"/>
              </a:ext>
            </a:extLst>
          </p:cNvPr>
          <p:cNvCxnSpPr>
            <a:cxnSpLocks/>
          </p:cNvCxnSpPr>
          <p:nvPr/>
        </p:nvCxnSpPr>
        <p:spPr>
          <a:xfrm>
            <a:off x="4758440" y="2445067"/>
            <a:ext cx="1414026" cy="0"/>
          </a:xfrm>
          <a:prstGeom prst="line">
            <a:avLst/>
          </a:prstGeom>
          <a:ln w="158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5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9906" y="4877415"/>
            <a:ext cx="1133219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1731" y="183486"/>
            <a:ext cx="11331534" cy="758609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Microsoft 365 Platform - Ignite </a:t>
            </a:r>
          </a:p>
        </p:txBody>
      </p:sp>
      <p:sp>
        <p:nvSpPr>
          <p:cNvPr id="96" name="Title 1"/>
          <p:cNvSpPr txBox="1">
            <a:spLocks/>
          </p:cNvSpPr>
          <p:nvPr/>
        </p:nvSpPr>
        <p:spPr>
          <a:xfrm>
            <a:off x="4447384" y="4903207"/>
            <a:ext cx="3334518" cy="486256"/>
          </a:xfrm>
          <a:prstGeom prst="rect">
            <a:avLst/>
          </a:prstGeom>
        </p:spPr>
        <p:txBody>
          <a:bodyPr vert="horz" wrap="square" lIns="146201" tIns="91375" rIns="146201" bIns="91375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895530">
              <a:defRPr/>
            </a:pPr>
            <a:endParaRPr lang="en-US" sz="320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9906" y="1184544"/>
            <a:ext cx="11332190" cy="4565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665">
              <a:defRPr/>
            </a:pPr>
            <a:r>
              <a:rPr lang="en-US" sz="1729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 Microsoft 365 experiences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3370" y="1180707"/>
            <a:ext cx="11338726" cy="358578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13523">
              <a:defRPr/>
            </a:pPr>
            <a:endParaRPr lang="en-US" sz="1729">
              <a:solidFill>
                <a:srgbClr val="0D0D0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3477970" y="1190599"/>
            <a:ext cx="1626243" cy="45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endParaRPr lang="en-US" sz="1729">
              <a:solidFill>
                <a:srgbClr val="E6E6E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6329975" y="1853443"/>
            <a:ext cx="1506019" cy="2416270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53850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solidFill>
                    <a:schemeClr val="bg2">
                      <a:lumMod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*Word / X / P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08975" y="2783635"/>
              <a:ext cx="155606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>
              <a:cxnSpLocks/>
            </p:cNvCxnSpPr>
            <p:nvPr/>
          </p:nvCxnSpPr>
          <p:spPr>
            <a:xfrm>
              <a:off x="699340" y="2988548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cxnSpLocks/>
            </p:cNvCxnSpPr>
            <p:nvPr/>
          </p:nvCxnSpPr>
          <p:spPr>
            <a:xfrm flipV="1">
              <a:off x="699340" y="3173959"/>
              <a:ext cx="1026661" cy="1528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cxnSpLocks/>
            </p:cNvCxnSpPr>
            <p:nvPr/>
          </p:nvCxnSpPr>
          <p:spPr>
            <a:xfrm>
              <a:off x="699340" y="3362425"/>
              <a:ext cx="102666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>
              <a:cxnSpLocks/>
            </p:cNvCxnSpPr>
            <p:nvPr/>
          </p:nvCxnSpPr>
          <p:spPr>
            <a:xfrm>
              <a:off x="699339" y="3736302"/>
              <a:ext cx="1026662" cy="280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>
              <a:cxnSpLocks/>
            </p:cNvCxnSpPr>
            <p:nvPr/>
          </p:nvCxnSpPr>
          <p:spPr>
            <a:xfrm>
              <a:off x="699339" y="3549363"/>
              <a:ext cx="10266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cxnSpLocks/>
            </p:cNvCxnSpPr>
            <p:nvPr/>
          </p:nvCxnSpPr>
          <p:spPr>
            <a:xfrm flipV="1">
              <a:off x="699339" y="4479918"/>
              <a:ext cx="1026662" cy="413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>
              <a:cxnSpLocks/>
            </p:cNvCxnSpPr>
            <p:nvPr/>
          </p:nvCxnSpPr>
          <p:spPr>
            <a:xfrm>
              <a:off x="699339" y="4297117"/>
              <a:ext cx="102666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244" name="Group 243"/>
            <p:cNvGrpSpPr/>
            <p:nvPr/>
          </p:nvGrpSpPr>
          <p:grpSpPr>
            <a:xfrm>
              <a:off x="721329" y="3782446"/>
              <a:ext cx="459109" cy="444112"/>
              <a:chOff x="3892203" y="1776768"/>
              <a:chExt cx="688349" cy="665863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3892203" y="1825216"/>
                <a:ext cx="617415" cy="617415"/>
              </a:xfrm>
              <a:prstGeom prst="pie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3954379" y="1776769"/>
                <a:ext cx="626173" cy="626172"/>
              </a:xfrm>
              <a:prstGeom prst="pie">
                <a:avLst>
                  <a:gd name="adj1" fmla="val 19394019"/>
                  <a:gd name="adj2" fmla="val 3105972"/>
                </a:avLst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/>
          <p:cNvSpPr txBox="1"/>
          <p:nvPr/>
        </p:nvSpPr>
        <p:spPr>
          <a:xfrm>
            <a:off x="2506765" y="2429587"/>
            <a:ext cx="1758767" cy="492892"/>
          </a:xfrm>
          <a:prstGeom prst="rect">
            <a:avLst/>
          </a:prstGeom>
          <a:noFill/>
        </p:spPr>
        <p:txBody>
          <a:bodyPr wrap="square" lIns="182750" tIns="146201" rIns="182750" bIns="146201" rtlCol="0">
            <a:spAutoFit/>
          </a:bodyPr>
          <a:lstStyle/>
          <a:p>
            <a:pPr algn="ctr" defTabSz="91366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Teams</a:t>
            </a:r>
          </a:p>
        </p:txBody>
      </p:sp>
      <p:grpSp>
        <p:nvGrpSpPr>
          <p:cNvPr id="251" name="Group 250"/>
          <p:cNvGrpSpPr/>
          <p:nvPr/>
        </p:nvGrpSpPr>
        <p:grpSpPr>
          <a:xfrm>
            <a:off x="2117850" y="2828880"/>
            <a:ext cx="2508224" cy="1428114"/>
            <a:chOff x="860785" y="2274531"/>
            <a:chExt cx="1711028" cy="976904"/>
          </a:xfrm>
        </p:grpSpPr>
        <p:grpSp>
          <p:nvGrpSpPr>
            <p:cNvPr id="271" name="Group 270"/>
            <p:cNvGrpSpPr/>
            <p:nvPr/>
          </p:nvGrpSpPr>
          <p:grpSpPr>
            <a:xfrm>
              <a:off x="860785" y="2274531"/>
              <a:ext cx="1711028" cy="976904"/>
              <a:chOff x="506413" y="1787409"/>
              <a:chExt cx="2105025" cy="1201854"/>
            </a:xfrm>
          </p:grpSpPr>
          <p:sp>
            <p:nvSpPr>
              <p:cNvPr id="275" name="Rectangle 20"/>
              <p:cNvSpPr>
                <a:spLocks noChangeArrowheads="1"/>
              </p:cNvSpPr>
              <p:nvPr/>
            </p:nvSpPr>
            <p:spPr bwMode="auto">
              <a:xfrm>
                <a:off x="758825" y="1787409"/>
                <a:ext cx="1624012" cy="1120775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Oval 21"/>
              <p:cNvSpPr>
                <a:spLocks noChangeArrowheads="1"/>
              </p:cNvSpPr>
              <p:nvPr/>
            </p:nvSpPr>
            <p:spPr bwMode="auto">
              <a:xfrm>
                <a:off x="1552575" y="1808744"/>
                <a:ext cx="36512" cy="36513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Freeform 23"/>
              <p:cNvSpPr>
                <a:spLocks/>
              </p:cNvSpPr>
              <p:nvPr/>
            </p:nvSpPr>
            <p:spPr bwMode="auto">
              <a:xfrm>
                <a:off x="506413" y="2903538"/>
                <a:ext cx="2105025" cy="85725"/>
              </a:xfrm>
              <a:custGeom>
                <a:avLst/>
                <a:gdLst>
                  <a:gd name="T0" fmla="*/ 0 w 175"/>
                  <a:gd name="T1" fmla="*/ 0 h 7"/>
                  <a:gd name="T2" fmla="*/ 0 w 175"/>
                  <a:gd name="T3" fmla="*/ 1 h 7"/>
                  <a:gd name="T4" fmla="*/ 7 w 175"/>
                  <a:gd name="T5" fmla="*/ 7 h 7"/>
                  <a:gd name="T6" fmla="*/ 168 w 175"/>
                  <a:gd name="T7" fmla="*/ 7 h 7"/>
                  <a:gd name="T8" fmla="*/ 175 w 175"/>
                  <a:gd name="T9" fmla="*/ 1 h 7"/>
                  <a:gd name="T10" fmla="*/ 175 w 175"/>
                  <a:gd name="T11" fmla="*/ 0 h 7"/>
                  <a:gd name="T12" fmla="*/ 0 w 17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5" h="7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4"/>
                      <a:pt x="3" y="7"/>
                      <a:pt x="7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2" y="7"/>
                      <a:pt x="175" y="4"/>
                      <a:pt x="175" y="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567" tIns="44784" rIns="89567" bIns="44784" numCol="1" anchor="t" anchorCtr="0" compatLnSpc="1">
                <a:prstTxWarp prst="textNoShape">
                  <a:avLst/>
                </a:prstTxWarp>
              </a:bodyPr>
              <a:lstStyle/>
              <a:p>
                <a:pPr defTabSz="913314">
                  <a:defRPr/>
                </a:pPr>
                <a:endParaRPr lang="en-US" sz="1729">
                  <a:solidFill>
                    <a:srgbClr val="40404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2" name="Rectangle 271"/>
            <p:cNvSpPr/>
            <p:nvPr/>
          </p:nvSpPr>
          <p:spPr bwMode="auto">
            <a:xfrm>
              <a:off x="1416844" y="2379311"/>
              <a:ext cx="846536" cy="75740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Rectangle 272"/>
            <p:cNvSpPr/>
            <p:nvPr/>
          </p:nvSpPr>
          <p:spPr bwMode="auto">
            <a:xfrm>
              <a:off x="1142807" y="2375321"/>
              <a:ext cx="234036" cy="7395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62" tIns="91362" rIns="34266" bIns="34266" rtlCol="0" anchor="b" anchorCtr="0"/>
            <a:lstStyle/>
            <a:p>
              <a:pPr algn="ctr" defTabSz="931332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 bwMode="auto">
            <a:xfrm>
              <a:off x="1142807" y="2375321"/>
              <a:ext cx="234036" cy="709167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89567" tIns="44784" rIns="89567" bIns="44784" numCol="1" anchor="t" anchorCtr="0" compatLnSpc="1">
              <a:prstTxWarp prst="textNoShape">
                <a:avLst/>
              </a:prstTxWarp>
            </a:bodyPr>
            <a:lstStyle/>
            <a:p>
              <a:pPr defTabSz="913314">
                <a:defRPr/>
              </a:pPr>
              <a:endParaRPr lang="en-US" sz="1729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4718772" y="1866368"/>
            <a:ext cx="1500937" cy="2400982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latin typeface="Segoe UI" panose="020B0502040204020203" pitchFamily="34" charset="0"/>
                    <a:cs typeface="Segoe UI" panose="020B0502040204020203" pitchFamily="34" charset="0"/>
                  </a:rPr>
                  <a:t>Outlook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2845397"/>
                <a:ext cx="819347" cy="163530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7999243" y="2850064"/>
                <a:ext cx="320512" cy="16273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8898C8-82F0-4EC0-9A77-D46BB5A99422}"/>
              </a:ext>
            </a:extLst>
          </p:cNvPr>
          <p:cNvGrpSpPr/>
          <p:nvPr/>
        </p:nvGrpSpPr>
        <p:grpSpPr>
          <a:xfrm>
            <a:off x="2563795" y="3161091"/>
            <a:ext cx="278027" cy="107964"/>
            <a:chOff x="2842527" y="3460375"/>
            <a:chExt cx="278106" cy="107994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81A18CD-DB2E-4A3D-B06C-144ED016FD8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2CA33B6-170D-405B-993F-B96F31AEA3A8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people_5" title="Icon of a person with a box around them">
              <a:extLst>
                <a:ext uri="{FF2B5EF4-FFF2-40B4-BE49-F238E27FC236}">
                  <a16:creationId xmlns:a16="http://schemas.microsoft.com/office/drawing/2014/main" id="{50D35C4A-6A59-445F-AECD-F7C8B261B6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938C31F-F59A-4846-BC1C-DDA8E987157F}"/>
              </a:ext>
            </a:extLst>
          </p:cNvPr>
          <p:cNvSpPr/>
          <p:nvPr/>
        </p:nvSpPr>
        <p:spPr bwMode="auto">
          <a:xfrm>
            <a:off x="3239220" y="2984002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07A7A09-450B-4767-9BC2-3B83A6E4F4C9}"/>
              </a:ext>
            </a:extLst>
          </p:cNvPr>
          <p:cNvSpPr/>
          <p:nvPr/>
        </p:nvSpPr>
        <p:spPr bwMode="auto">
          <a:xfrm>
            <a:off x="3546458" y="2983440"/>
            <a:ext cx="302571" cy="107516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>
              <a:defRPr/>
            </a:pPr>
            <a:endParaRPr lang="en-US" sz="1729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D62C4E8-D4A5-4A6D-B36F-3BDE3A39E1F8}"/>
              </a:ext>
            </a:extLst>
          </p:cNvPr>
          <p:cNvGrpSpPr/>
          <p:nvPr/>
        </p:nvGrpSpPr>
        <p:grpSpPr>
          <a:xfrm>
            <a:off x="2563647" y="3305700"/>
            <a:ext cx="278027" cy="107964"/>
            <a:chOff x="2842527" y="3460375"/>
            <a:chExt cx="278106" cy="107994"/>
          </a:xfrm>
        </p:grpSpPr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20D1053-CE63-4D14-9947-3D9699DAD762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AC109B4-6395-46EA-A64E-A95341B34AD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people_5" title="Icon of a person with a box around them">
              <a:extLst>
                <a:ext uri="{FF2B5EF4-FFF2-40B4-BE49-F238E27FC236}">
                  <a16:creationId xmlns:a16="http://schemas.microsoft.com/office/drawing/2014/main" id="{C67CDA8E-186E-442D-B39E-29FC7BC6CC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4940F7A-DFF9-4E10-9ECA-150567FF8EDD}"/>
              </a:ext>
            </a:extLst>
          </p:cNvPr>
          <p:cNvGrpSpPr/>
          <p:nvPr/>
        </p:nvGrpSpPr>
        <p:grpSpPr>
          <a:xfrm>
            <a:off x="2563647" y="3445140"/>
            <a:ext cx="278027" cy="107964"/>
            <a:chOff x="2842527" y="3460375"/>
            <a:chExt cx="278106" cy="107994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734C321-6715-4F45-980A-B2F343E5FFD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CF75453-4547-4016-90BB-FA4129CEA2F3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people_5" title="Icon of a person with a box around them">
              <a:extLst>
                <a:ext uri="{FF2B5EF4-FFF2-40B4-BE49-F238E27FC236}">
                  <a16:creationId xmlns:a16="http://schemas.microsoft.com/office/drawing/2014/main" id="{274980FA-1FB7-4C9B-9370-4EFF3CF075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8CF29F8F-69E4-43E2-80E9-AB2D2B6B22D3}"/>
              </a:ext>
            </a:extLst>
          </p:cNvPr>
          <p:cNvGrpSpPr/>
          <p:nvPr/>
        </p:nvGrpSpPr>
        <p:grpSpPr>
          <a:xfrm>
            <a:off x="2563647" y="3587169"/>
            <a:ext cx="278027" cy="107964"/>
            <a:chOff x="2842527" y="3460375"/>
            <a:chExt cx="278106" cy="107994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F7035C-5C69-4CF2-A694-AF08C9E8918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37262D4-1C7F-4DAC-87C4-57C7A4231ACB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people_5" title="Icon of a person with a box around them">
              <a:extLst>
                <a:ext uri="{FF2B5EF4-FFF2-40B4-BE49-F238E27FC236}">
                  <a16:creationId xmlns:a16="http://schemas.microsoft.com/office/drawing/2014/main" id="{4FEB7350-5311-466D-BFB4-351476DB5F1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CC4CE39-7601-4059-A9A6-56CFADD9C43E}"/>
              </a:ext>
            </a:extLst>
          </p:cNvPr>
          <p:cNvGrpSpPr/>
          <p:nvPr/>
        </p:nvGrpSpPr>
        <p:grpSpPr>
          <a:xfrm>
            <a:off x="2563647" y="3726616"/>
            <a:ext cx="278027" cy="107964"/>
            <a:chOff x="2842527" y="3460375"/>
            <a:chExt cx="278106" cy="107994"/>
          </a:xfrm>
        </p:grpSpPr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422B607-224D-40F4-A380-D63FFDDDF05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ABFCF1CF-E996-46B0-BE11-EF5A50CF9A6E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people_5" title="Icon of a person with a box around them">
              <a:extLst>
                <a:ext uri="{FF2B5EF4-FFF2-40B4-BE49-F238E27FC236}">
                  <a16:creationId xmlns:a16="http://schemas.microsoft.com/office/drawing/2014/main" id="{F4C52931-B02A-46C7-ADB6-CB30E0F935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406AC81-A0A6-4D1B-B82A-D19A781F8C63}"/>
              </a:ext>
            </a:extLst>
          </p:cNvPr>
          <p:cNvGrpSpPr/>
          <p:nvPr/>
        </p:nvGrpSpPr>
        <p:grpSpPr>
          <a:xfrm>
            <a:off x="2563647" y="3863480"/>
            <a:ext cx="278027" cy="107964"/>
            <a:chOff x="2842527" y="3460375"/>
            <a:chExt cx="278106" cy="107994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A24B237-4B36-48A9-9F37-26FF6A30D4DA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486629"/>
              <a:ext cx="145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9904EC7-2CC8-49E7-98FA-0383C4D392DF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10" y="3553377"/>
              <a:ext cx="145023" cy="678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people_5" title="Icon of a person with a box around them">
              <a:extLst>
                <a:ext uri="{FF2B5EF4-FFF2-40B4-BE49-F238E27FC236}">
                  <a16:creationId xmlns:a16="http://schemas.microsoft.com/office/drawing/2014/main" id="{01A2E19B-8456-45CC-AE4F-2576AE6D7D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2527" y="3460375"/>
              <a:ext cx="108724" cy="107994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88" tIns="45694" rIns="91388" bIns="45694" numCol="1" anchor="t" anchorCtr="0" compatLnSpc="1">
              <a:prstTxWarp prst="textNoShape">
                <a:avLst/>
              </a:prstTxWarp>
            </a:bodyPr>
            <a:lstStyle/>
            <a:p>
              <a:pPr defTabSz="913665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36CA9C-1C0F-42BB-9BD6-05071D13ECB7}"/>
              </a:ext>
            </a:extLst>
          </p:cNvPr>
          <p:cNvGrpSpPr/>
          <p:nvPr/>
        </p:nvGrpSpPr>
        <p:grpSpPr>
          <a:xfrm>
            <a:off x="4931927" y="2824700"/>
            <a:ext cx="628871" cy="109608"/>
            <a:chOff x="5247025" y="3123889"/>
            <a:chExt cx="629049" cy="1096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D884A1D-E6F5-4D8E-9104-FAE48D10A292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722EFE6-B539-463E-8ECF-1F388A9D46D6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111B029-135A-45B2-A9AE-174AC5CAF2DB}"/>
              </a:ext>
            </a:extLst>
          </p:cNvPr>
          <p:cNvGrpSpPr/>
          <p:nvPr/>
        </p:nvGrpSpPr>
        <p:grpSpPr>
          <a:xfrm>
            <a:off x="4933606" y="3025034"/>
            <a:ext cx="628871" cy="109608"/>
            <a:chOff x="5247025" y="3123889"/>
            <a:chExt cx="629049" cy="109639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B01358C-697A-46BF-B63C-A4B41D0AF31E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345750B-E853-4CB0-A039-12BACACCE951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CAB1111-5A51-4423-B08D-CAF66D6D7D82}"/>
              </a:ext>
            </a:extLst>
          </p:cNvPr>
          <p:cNvGrpSpPr/>
          <p:nvPr/>
        </p:nvGrpSpPr>
        <p:grpSpPr>
          <a:xfrm>
            <a:off x="4926481" y="3233696"/>
            <a:ext cx="628871" cy="109608"/>
            <a:chOff x="5247025" y="3123889"/>
            <a:chExt cx="629049" cy="109639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4EF078F-0420-4F12-9E01-E441373F279A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5CD7914-681E-42DD-B9C8-12090E4B3E90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C3AB3AE-7381-449F-B3E8-FC57ECB26B14}"/>
              </a:ext>
            </a:extLst>
          </p:cNvPr>
          <p:cNvGrpSpPr/>
          <p:nvPr/>
        </p:nvGrpSpPr>
        <p:grpSpPr>
          <a:xfrm>
            <a:off x="4927993" y="3432658"/>
            <a:ext cx="628220" cy="109569"/>
            <a:chOff x="5247025" y="3123889"/>
            <a:chExt cx="628398" cy="109599"/>
          </a:xfrm>
        </p:grpSpPr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157DCA3-3731-402B-8E7A-D9787B370C8C}"/>
                </a:ext>
              </a:extLst>
            </p:cNvPr>
            <p:cNvCxnSpPr>
              <a:cxnSpLocks/>
            </p:cNvCxnSpPr>
            <p:nvPr/>
          </p:nvCxnSpPr>
          <p:spPr>
            <a:xfrm>
              <a:off x="5247025" y="3123889"/>
              <a:ext cx="628398" cy="4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4949F2C-68F5-48AC-9FA4-7AA7ECCC54E5}"/>
                </a:ext>
              </a:extLst>
            </p:cNvPr>
            <p:cNvCxnSpPr>
              <a:cxnSpLocks/>
            </p:cNvCxnSpPr>
            <p:nvPr/>
          </p:nvCxnSpPr>
          <p:spPr>
            <a:xfrm>
              <a:off x="5247676" y="3233488"/>
              <a:ext cx="199006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Rectangle 225">
            <a:extLst>
              <a:ext uri="{FF2B5EF4-FFF2-40B4-BE49-F238E27FC236}">
                <a16:creationId xmlns:a16="http://schemas.microsoft.com/office/drawing/2014/main" id="{462F7E4E-2D87-4DDE-AF3A-649FD6510AC1}"/>
              </a:ext>
            </a:extLst>
          </p:cNvPr>
          <p:cNvSpPr/>
          <p:nvPr/>
        </p:nvSpPr>
        <p:spPr>
          <a:xfrm>
            <a:off x="7457612" y="2644898"/>
            <a:ext cx="288483" cy="154347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598A46AD-E6DE-439B-859D-F557919F02EE}"/>
              </a:ext>
            </a:extLst>
          </p:cNvPr>
          <p:cNvCxnSpPr>
            <a:cxnSpLocks/>
          </p:cNvCxnSpPr>
          <p:nvPr/>
        </p:nvCxnSpPr>
        <p:spPr>
          <a:xfrm>
            <a:off x="6924747" y="3604176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345D8305-B03C-4DCA-A5B8-2BA68BF6E7CC}"/>
              </a:ext>
            </a:extLst>
          </p:cNvPr>
          <p:cNvCxnSpPr>
            <a:cxnSpLocks/>
          </p:cNvCxnSpPr>
          <p:nvPr/>
        </p:nvCxnSpPr>
        <p:spPr>
          <a:xfrm>
            <a:off x="6924747" y="3742941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066481A-BA11-47D0-93B8-310E9BEB2DF5}"/>
              </a:ext>
            </a:extLst>
          </p:cNvPr>
          <p:cNvCxnSpPr>
            <a:cxnSpLocks/>
          </p:cNvCxnSpPr>
          <p:nvPr/>
        </p:nvCxnSpPr>
        <p:spPr>
          <a:xfrm>
            <a:off x="6924747" y="3865989"/>
            <a:ext cx="463665" cy="0"/>
          </a:xfrm>
          <a:prstGeom prst="line">
            <a:avLst/>
          </a:prstGeom>
          <a:noFill/>
          <a:ln w="158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3B7D0CF-B85A-4B2D-BB88-FA92CA1A68C1}"/>
              </a:ext>
            </a:extLst>
          </p:cNvPr>
          <p:cNvSpPr txBox="1"/>
          <p:nvPr/>
        </p:nvSpPr>
        <p:spPr>
          <a:xfrm>
            <a:off x="9743533" y="1837118"/>
            <a:ext cx="2214683" cy="489103"/>
          </a:xfrm>
          <a:prstGeom prst="rect">
            <a:avLst/>
          </a:prstGeom>
          <a:noFill/>
        </p:spPr>
        <p:txBody>
          <a:bodyPr wrap="square" lIns="182750" tIns="146201" rIns="182750" bIns="146201" rtlCol="0">
            <a:spAutoFit/>
          </a:bodyPr>
          <a:lstStyle/>
          <a:p>
            <a:pPr algn="ctr" defTabSz="91366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*Fluid Preview Canvas</a:t>
            </a:r>
          </a:p>
        </p:txBody>
      </p:sp>
      <p:sp>
        <p:nvSpPr>
          <p:cNvPr id="262" name="Freeform 124">
            <a:extLst>
              <a:ext uri="{FF2B5EF4-FFF2-40B4-BE49-F238E27FC236}">
                <a16:creationId xmlns:a16="http://schemas.microsoft.com/office/drawing/2014/main" id="{9C3B8F8F-B271-4F5F-BB89-6EFECDBE15D4}"/>
              </a:ext>
            </a:extLst>
          </p:cNvPr>
          <p:cNvSpPr>
            <a:spLocks/>
          </p:cNvSpPr>
          <p:nvPr/>
        </p:nvSpPr>
        <p:spPr bwMode="auto">
          <a:xfrm>
            <a:off x="10165722" y="2218688"/>
            <a:ext cx="1417555" cy="2034701"/>
          </a:xfrm>
          <a:custGeom>
            <a:avLst/>
            <a:gdLst>
              <a:gd name="T0" fmla="*/ 0 w 423"/>
              <a:gd name="T1" fmla="*/ 590 h 604"/>
              <a:gd name="T2" fmla="*/ 14 w 423"/>
              <a:gd name="T3" fmla="*/ 604 h 604"/>
              <a:gd name="T4" fmla="*/ 409 w 423"/>
              <a:gd name="T5" fmla="*/ 604 h 604"/>
              <a:gd name="T6" fmla="*/ 423 w 423"/>
              <a:gd name="T7" fmla="*/ 590 h 604"/>
              <a:gd name="T8" fmla="*/ 423 w 423"/>
              <a:gd name="T9" fmla="*/ 14 h 604"/>
              <a:gd name="T10" fmla="*/ 409 w 423"/>
              <a:gd name="T11" fmla="*/ 0 h 604"/>
              <a:gd name="T12" fmla="*/ 14 w 423"/>
              <a:gd name="T13" fmla="*/ 0 h 604"/>
              <a:gd name="T14" fmla="*/ 0 w 423"/>
              <a:gd name="T15" fmla="*/ 14 h 604"/>
              <a:gd name="T16" fmla="*/ 0 w 423"/>
              <a:gd name="T17" fmla="*/ 59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3" h="604">
                <a:moveTo>
                  <a:pt x="0" y="590"/>
                </a:moveTo>
                <a:cubicBezTo>
                  <a:pt x="0" y="598"/>
                  <a:pt x="6" y="604"/>
                  <a:pt x="14" y="604"/>
                </a:cubicBezTo>
                <a:cubicBezTo>
                  <a:pt x="409" y="604"/>
                  <a:pt x="409" y="604"/>
                  <a:pt x="409" y="604"/>
                </a:cubicBezTo>
                <a:cubicBezTo>
                  <a:pt x="417" y="604"/>
                  <a:pt x="423" y="598"/>
                  <a:pt x="423" y="590"/>
                </a:cubicBezTo>
                <a:cubicBezTo>
                  <a:pt x="423" y="14"/>
                  <a:pt x="423" y="14"/>
                  <a:pt x="423" y="14"/>
                </a:cubicBezTo>
                <a:cubicBezTo>
                  <a:pt x="423" y="6"/>
                  <a:pt x="417" y="0"/>
                  <a:pt x="40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lnTo>
                  <a:pt x="0" y="590"/>
                </a:lnTo>
                <a:close/>
              </a:path>
            </a:pathLst>
          </a:custGeom>
          <a:noFill/>
          <a:ln w="158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8BC4266A-B364-4AF6-9F6B-429203F8A204}"/>
              </a:ext>
            </a:extLst>
          </p:cNvPr>
          <p:cNvGrpSpPr/>
          <p:nvPr/>
        </p:nvGrpSpPr>
        <p:grpSpPr>
          <a:xfrm>
            <a:off x="11252384" y="2292187"/>
            <a:ext cx="161481" cy="47127"/>
            <a:chOff x="3519313" y="2455072"/>
            <a:chExt cx="178802" cy="51895"/>
          </a:xfrm>
        </p:grpSpPr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B30BFD9-714A-4AF0-8F9B-B1419D6E559F}"/>
                </a:ext>
              </a:extLst>
            </p:cNvPr>
            <p:cNvCxnSpPr/>
            <p:nvPr/>
          </p:nvCxnSpPr>
          <p:spPr>
            <a:xfrm>
              <a:off x="3519313" y="2494798"/>
              <a:ext cx="72363" cy="0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5C9A846-5896-4CE1-97BC-2F23F42797E4}"/>
                </a:ext>
              </a:extLst>
            </p:cNvPr>
            <p:cNvSpPr/>
            <p:nvPr/>
          </p:nvSpPr>
          <p:spPr bwMode="auto">
            <a:xfrm>
              <a:off x="3650938" y="2455072"/>
              <a:ext cx="47177" cy="51895"/>
            </a:xfrm>
            <a:prstGeom prst="rect">
              <a:avLst/>
            </a:prstGeom>
            <a:noFill/>
            <a:ln w="15875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5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3CFCFC6-D75B-49C4-A4AE-D873104D7006}"/>
              </a:ext>
            </a:extLst>
          </p:cNvPr>
          <p:cNvCxnSpPr>
            <a:cxnSpLocks/>
          </p:cNvCxnSpPr>
          <p:nvPr/>
        </p:nvCxnSpPr>
        <p:spPr>
          <a:xfrm>
            <a:off x="10165720" y="2434187"/>
            <a:ext cx="141402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F40CB6DE-9465-48C2-A556-05BCC9D6EA56}"/>
              </a:ext>
            </a:extLst>
          </p:cNvPr>
          <p:cNvGrpSpPr/>
          <p:nvPr/>
        </p:nvGrpSpPr>
        <p:grpSpPr>
          <a:xfrm>
            <a:off x="11462772" y="2286310"/>
            <a:ext cx="54151" cy="54452"/>
            <a:chOff x="3544362" y="2448739"/>
            <a:chExt cx="59952" cy="59952"/>
          </a:xfrm>
        </p:grpSpPr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7155B6CC-D8B5-4C9C-946C-DA5C94C27EDA}"/>
                </a:ext>
              </a:extLst>
            </p:cNvPr>
            <p:cNvCxnSpPr/>
            <p:nvPr/>
          </p:nvCxnSpPr>
          <p:spPr>
            <a:xfrm>
              <a:off x="3544362" y="2448739"/>
              <a:ext cx="59952" cy="59952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44EADC2D-0F0B-490E-8303-09016C510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4362" y="2448739"/>
              <a:ext cx="59952" cy="59952"/>
            </a:xfrm>
            <a:prstGeom prst="line">
              <a:avLst/>
            </a:prstGeom>
            <a:ln w="15875">
              <a:solidFill>
                <a:schemeClr val="bg2">
                  <a:lumMod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5D843CA5-85D4-46FA-8619-F81F75F55849}"/>
              </a:ext>
            </a:extLst>
          </p:cNvPr>
          <p:cNvSpPr/>
          <p:nvPr/>
        </p:nvSpPr>
        <p:spPr>
          <a:xfrm>
            <a:off x="10274964" y="2606808"/>
            <a:ext cx="778648" cy="256296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F864901B-E456-4DD0-A803-40856EBC2E76}"/>
              </a:ext>
            </a:extLst>
          </p:cNvPr>
          <p:cNvSpPr/>
          <p:nvPr/>
        </p:nvSpPr>
        <p:spPr>
          <a:xfrm>
            <a:off x="11137580" y="2606809"/>
            <a:ext cx="321623" cy="253970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362E96AA-311F-4F20-830A-5434E3CCF2A1}"/>
              </a:ext>
            </a:extLst>
          </p:cNvPr>
          <p:cNvSpPr/>
          <p:nvPr/>
        </p:nvSpPr>
        <p:spPr>
          <a:xfrm>
            <a:off x="10271395" y="2934269"/>
            <a:ext cx="1187809" cy="6504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39B4FA9-F99B-4944-B7EB-C0A25F365C3F}"/>
              </a:ext>
            </a:extLst>
          </p:cNvPr>
          <p:cNvSpPr/>
          <p:nvPr/>
        </p:nvSpPr>
        <p:spPr>
          <a:xfrm>
            <a:off x="10274963" y="3662916"/>
            <a:ext cx="1187809" cy="253970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049576A3-EA53-4760-AEEF-B8CF67C25F7F}"/>
              </a:ext>
            </a:extLst>
          </p:cNvPr>
          <p:cNvSpPr/>
          <p:nvPr/>
        </p:nvSpPr>
        <p:spPr>
          <a:xfrm>
            <a:off x="429908" y="5495690"/>
            <a:ext cx="2336009" cy="541886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460ADC6C-9EC6-4E0B-84A4-0D026C9D3255}"/>
              </a:ext>
            </a:extLst>
          </p:cNvPr>
          <p:cNvSpPr txBox="1"/>
          <p:nvPr/>
        </p:nvSpPr>
        <p:spPr>
          <a:xfrm>
            <a:off x="429908" y="5591574"/>
            <a:ext cx="2336009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*Fluid SDK</a:t>
            </a:r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BE188150-7299-4FD7-B86B-96AD4B2A40FB}"/>
              </a:ext>
            </a:extLst>
          </p:cNvPr>
          <p:cNvSpPr/>
          <p:nvPr/>
        </p:nvSpPr>
        <p:spPr>
          <a:xfrm>
            <a:off x="5499061" y="5490249"/>
            <a:ext cx="2469902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D109FA8-9047-454E-9EB8-22507974F8CA}"/>
              </a:ext>
            </a:extLst>
          </p:cNvPr>
          <p:cNvSpPr txBox="1"/>
          <p:nvPr/>
        </p:nvSpPr>
        <p:spPr>
          <a:xfrm>
            <a:off x="5498213" y="5591574"/>
            <a:ext cx="246990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Microsoft Graph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389E142D-73C0-4140-9968-A65840D75783}"/>
              </a:ext>
            </a:extLst>
          </p:cNvPr>
          <p:cNvSpPr/>
          <p:nvPr/>
        </p:nvSpPr>
        <p:spPr>
          <a:xfrm>
            <a:off x="8063170" y="5492451"/>
            <a:ext cx="3698925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BA9519C-C432-45B9-AC3B-DE2D7B4B8A58}"/>
              </a:ext>
            </a:extLst>
          </p:cNvPr>
          <p:cNvSpPr txBox="1"/>
          <p:nvPr/>
        </p:nvSpPr>
        <p:spPr>
          <a:xfrm>
            <a:off x="8063170" y="5588335"/>
            <a:ext cx="3698925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LOB Systems &amp; Cloud Services</a:t>
            </a:r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31F907C8-2E78-410B-AFBF-72A2D14C05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82" t="85373" r="9366" b="-1"/>
          <a:stretch/>
        </p:blipFill>
        <p:spPr>
          <a:xfrm>
            <a:off x="8987241" y="5027303"/>
            <a:ext cx="2769652" cy="326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BAC71DD-44EB-40A2-856C-4DF100645BE4}"/>
              </a:ext>
            </a:extLst>
          </p:cNvPr>
          <p:cNvGrpSpPr/>
          <p:nvPr/>
        </p:nvGrpSpPr>
        <p:grpSpPr>
          <a:xfrm>
            <a:off x="543237" y="1839187"/>
            <a:ext cx="1500937" cy="2769877"/>
            <a:chOff x="541661" y="1838735"/>
            <a:chExt cx="1501363" cy="2770663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F452432-851B-4EE4-AF02-623DB3F1E8F7}"/>
                </a:ext>
              </a:extLst>
            </p:cNvPr>
            <p:cNvSpPr txBox="1"/>
            <p:nvPr/>
          </p:nvSpPr>
          <p:spPr>
            <a:xfrm>
              <a:off x="541661" y="1838735"/>
              <a:ext cx="1501363" cy="493032"/>
            </a:xfrm>
            <a:prstGeom prst="rect">
              <a:avLst/>
            </a:prstGeom>
            <a:noFill/>
          </p:spPr>
          <p:txBody>
            <a:bodyPr wrap="square" lIns="182750" tIns="146201" rIns="182750" bIns="146201" rtlCol="0">
              <a:spAutoFit/>
            </a:bodyPr>
            <a:lstStyle/>
            <a:p>
              <a:pPr algn="ctr" defTabSz="91366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400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SharePoint</a:t>
              </a:r>
            </a:p>
          </p:txBody>
        </p:sp>
        <p:sp>
          <p:nvSpPr>
            <p:cNvPr id="117" name="Freeform 124">
              <a:extLst>
                <a:ext uri="{FF2B5EF4-FFF2-40B4-BE49-F238E27FC236}">
                  <a16:creationId xmlns:a16="http://schemas.microsoft.com/office/drawing/2014/main" id="{911902BA-98D4-477E-A400-E4A199A6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57" y="2214613"/>
              <a:ext cx="1413172" cy="2025786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580" tIns="44790" rIns="89580" bIns="44790" numCol="1" anchor="t" anchorCtr="0" compatLnSpc="1">
              <a:prstTxWarp prst="textNoShape">
                <a:avLst/>
              </a:prstTxWarp>
            </a:bodyPr>
            <a:lstStyle/>
            <a:p>
              <a:pPr defTabSz="913437">
                <a:defRPr/>
              </a:pPr>
              <a:endParaRPr lang="en-US" sz="1729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B9D310-54DD-480B-BD45-C2C4FCC70B9E}"/>
                </a:ext>
              </a:extLst>
            </p:cNvPr>
            <p:cNvSpPr/>
            <p:nvPr/>
          </p:nvSpPr>
          <p:spPr>
            <a:xfrm>
              <a:off x="695115" y="2580574"/>
              <a:ext cx="1186793" cy="338091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DDE90E-B237-49E3-9035-A6F2FA8D787C}"/>
                </a:ext>
              </a:extLst>
            </p:cNvPr>
            <p:cNvSpPr/>
            <p:nvPr/>
          </p:nvSpPr>
          <p:spPr>
            <a:xfrm>
              <a:off x="695115" y="3020944"/>
              <a:ext cx="288565" cy="3253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8A6B74B-B369-4654-A889-1647E57C44AA}"/>
                </a:ext>
              </a:extLst>
            </p:cNvPr>
            <p:cNvSpPr/>
            <p:nvPr/>
          </p:nvSpPr>
          <p:spPr>
            <a:xfrm>
              <a:off x="695114" y="3472680"/>
              <a:ext cx="737679" cy="65061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73ED6E8-DE9F-48F0-87A5-73C70DE11E77}"/>
                </a:ext>
              </a:extLst>
            </p:cNvPr>
            <p:cNvSpPr/>
            <p:nvPr/>
          </p:nvSpPr>
          <p:spPr>
            <a:xfrm>
              <a:off x="1592427" y="3017955"/>
              <a:ext cx="288565" cy="110235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1A84C7-AADC-4E30-B8FD-7A1ABA2AEE2D}"/>
                </a:ext>
              </a:extLst>
            </p:cNvPr>
            <p:cNvSpPr/>
            <p:nvPr/>
          </p:nvSpPr>
          <p:spPr>
            <a:xfrm>
              <a:off x="1143313" y="3017956"/>
              <a:ext cx="288565" cy="32530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665">
                <a:defRPr/>
              </a:pPr>
              <a:endParaRPr lang="en-US" sz="1729">
                <a:ln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23B2C4E-0F8B-41A9-B63B-6BDBF498F89C}"/>
                </a:ext>
              </a:extLst>
            </p:cNvPr>
            <p:cNvGrpSpPr/>
            <p:nvPr/>
          </p:nvGrpSpPr>
          <p:grpSpPr>
            <a:xfrm>
              <a:off x="1669492" y="2287040"/>
              <a:ext cx="160980" cy="46922"/>
              <a:chOff x="3519313" y="2455072"/>
              <a:chExt cx="178802" cy="5189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28F7AD7-8695-4246-91A0-7FA1FAACF6D4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15CCF2F9-88A7-4BF4-8810-6A5852928B07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6500375-EA68-435A-8858-EBB35144BC34}"/>
                </a:ext>
              </a:extLst>
            </p:cNvPr>
            <p:cNvGrpSpPr/>
            <p:nvPr/>
          </p:nvGrpSpPr>
          <p:grpSpPr>
            <a:xfrm>
              <a:off x="1879228" y="2281188"/>
              <a:ext cx="53984" cy="54214"/>
              <a:chOff x="3544362" y="2448739"/>
              <a:chExt cx="59952" cy="59952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132E2A7C-826C-4397-8DFF-5B935818AA96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5CBA9A3-E6E6-48E8-B673-7CFDB86277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72FE38F-1B9C-4E8E-9522-C20E3777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85757" y="2424907"/>
              <a:ext cx="140965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C7CC8509-2C2D-45E6-9FC4-524187296C43}"/>
                </a:ext>
              </a:extLst>
            </p:cNvPr>
            <p:cNvSpPr txBox="1"/>
            <p:nvPr/>
          </p:nvSpPr>
          <p:spPr>
            <a:xfrm>
              <a:off x="688174" y="4297325"/>
              <a:ext cx="1136019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Web Parts</a:t>
              </a:r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49AD0C3-6A95-47B4-8DEE-81B394049855}"/>
              </a:ext>
            </a:extLst>
          </p:cNvPr>
          <p:cNvSpPr txBox="1"/>
          <p:nvPr/>
        </p:nvSpPr>
        <p:spPr>
          <a:xfrm>
            <a:off x="2818299" y="4302028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Tabs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EA45D37-9C82-4320-B6A4-737208821F7F}"/>
              </a:ext>
            </a:extLst>
          </p:cNvPr>
          <p:cNvSpPr txBox="1"/>
          <p:nvPr/>
        </p:nvSpPr>
        <p:spPr>
          <a:xfrm>
            <a:off x="4920262" y="42970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/>
              <a:t>Addins</a:t>
            </a:r>
            <a:endParaRPr lang="en-US" sz="140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D0A6B38E-E169-4132-8652-CEB00E724550}"/>
              </a:ext>
            </a:extLst>
          </p:cNvPr>
          <p:cNvSpPr txBox="1"/>
          <p:nvPr/>
        </p:nvSpPr>
        <p:spPr>
          <a:xfrm>
            <a:off x="6505548" y="4281512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/>
              <a:t>Addins</a:t>
            </a:r>
            <a:endParaRPr lang="en-US" sz="1400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0E5BD89-8A87-4F37-B933-51A83978BCD7}"/>
              </a:ext>
            </a:extLst>
          </p:cNvPr>
          <p:cNvSpPr txBox="1"/>
          <p:nvPr/>
        </p:nvSpPr>
        <p:spPr>
          <a:xfrm>
            <a:off x="9507977" y="4300745"/>
            <a:ext cx="2769552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2">
                    <a:lumMod val="50000"/>
                  </a:schemeClr>
                </a:solidFill>
              </a:rPr>
              <a:t>*Fluid objects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C2216BE-EF08-4B84-9031-F0ECD35482AF}"/>
              </a:ext>
            </a:extLst>
          </p:cNvPr>
          <p:cNvSpPr/>
          <p:nvPr/>
        </p:nvSpPr>
        <p:spPr>
          <a:xfrm>
            <a:off x="2940387" y="3138828"/>
            <a:ext cx="1226398" cy="87411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>
              <a:defRPr/>
            </a:pPr>
            <a:endParaRPr lang="en-US" sz="1729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F6E7B756-D101-47ED-9E76-32280DD99743}"/>
              </a:ext>
            </a:extLst>
          </p:cNvPr>
          <p:cNvSpPr/>
          <p:nvPr/>
        </p:nvSpPr>
        <p:spPr>
          <a:xfrm>
            <a:off x="3236566" y="2982010"/>
            <a:ext cx="309859" cy="110721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910A94B6-51EE-44AB-97B2-DC717F56A56B}"/>
              </a:ext>
            </a:extLst>
          </p:cNvPr>
          <p:cNvSpPr/>
          <p:nvPr/>
        </p:nvSpPr>
        <p:spPr>
          <a:xfrm>
            <a:off x="2860121" y="5490133"/>
            <a:ext cx="2544733" cy="5418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23">
              <a:defRPr/>
            </a:pPr>
            <a:r>
              <a:rPr lang="en-US" sz="1729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1AEC3FFF-D370-4B15-81DE-FCF145D14E96}"/>
              </a:ext>
            </a:extLst>
          </p:cNvPr>
          <p:cNvSpPr txBox="1"/>
          <p:nvPr/>
        </p:nvSpPr>
        <p:spPr>
          <a:xfrm>
            <a:off x="2879498" y="5604737"/>
            <a:ext cx="254473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SP | Teams | Office SDKs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CFBE60D-1100-4AAF-9DFC-340A77A2C375}"/>
              </a:ext>
            </a:extLst>
          </p:cNvPr>
          <p:cNvSpPr txBox="1"/>
          <p:nvPr/>
        </p:nvSpPr>
        <p:spPr>
          <a:xfrm>
            <a:off x="420711" y="6226831"/>
            <a:ext cx="509930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* = Preview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457DE1-CC05-43F4-9AA8-0B0571283FC9}"/>
              </a:ext>
            </a:extLst>
          </p:cNvPr>
          <p:cNvSpPr txBox="1"/>
          <p:nvPr/>
        </p:nvSpPr>
        <p:spPr>
          <a:xfrm>
            <a:off x="392759" y="4990187"/>
            <a:ext cx="9108547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Enterprise Development Model - yo@Microsoft365 | Hosting &amp; Auth | Governance | Context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705A437-05DA-42EE-8038-F47A46F31F05}"/>
              </a:ext>
            </a:extLst>
          </p:cNvPr>
          <p:cNvSpPr/>
          <p:nvPr/>
        </p:nvSpPr>
        <p:spPr>
          <a:xfrm>
            <a:off x="5150962" y="2474667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83CD81F-F0D4-491A-97ED-DD8A53283C74}"/>
              </a:ext>
            </a:extLst>
          </p:cNvPr>
          <p:cNvSpPr/>
          <p:nvPr/>
        </p:nvSpPr>
        <p:spPr>
          <a:xfrm>
            <a:off x="4873925" y="2474667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C46DF85-8AA4-4BC7-A5D0-837673DD9FEA}"/>
              </a:ext>
            </a:extLst>
          </p:cNvPr>
          <p:cNvSpPr/>
          <p:nvPr/>
        </p:nvSpPr>
        <p:spPr>
          <a:xfrm>
            <a:off x="5427999" y="2474667"/>
            <a:ext cx="215323" cy="9040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44F10C9-DDA9-46D4-987D-F69386BD3191}"/>
              </a:ext>
            </a:extLst>
          </p:cNvPr>
          <p:cNvSpPr/>
          <p:nvPr/>
        </p:nvSpPr>
        <p:spPr>
          <a:xfrm>
            <a:off x="6747143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25C7CC7-6623-40E8-8406-2C745A24C0EF}"/>
              </a:ext>
            </a:extLst>
          </p:cNvPr>
          <p:cNvSpPr/>
          <p:nvPr/>
        </p:nvSpPr>
        <p:spPr>
          <a:xfrm>
            <a:off x="6470106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6409896-527D-4A69-9C30-A723AA57B1AE}"/>
              </a:ext>
            </a:extLst>
          </p:cNvPr>
          <p:cNvSpPr/>
          <p:nvPr/>
        </p:nvSpPr>
        <p:spPr>
          <a:xfrm>
            <a:off x="7312572" y="2485546"/>
            <a:ext cx="215323" cy="90408"/>
          </a:xfrm>
          <a:prstGeom prst="rect">
            <a:avLst/>
          </a:prstGeom>
          <a:solidFill>
            <a:schemeClr val="bg1">
              <a:lumMod val="75000"/>
            </a:schemeClr>
          </a:solidFill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665"/>
            <a:endParaRPr lang="en-US" sz="1836">
              <a:ln>
                <a:solidFill>
                  <a:sysClr val="windowText" lastClr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7912FF9-959E-4336-B134-EAC20554C992}"/>
              </a:ext>
            </a:extLst>
          </p:cNvPr>
          <p:cNvSpPr/>
          <p:nvPr/>
        </p:nvSpPr>
        <p:spPr>
          <a:xfrm>
            <a:off x="7030096" y="2485546"/>
            <a:ext cx="215323" cy="9040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567" tIns="44784" rIns="89567" bIns="44784" numCol="1" anchor="t" anchorCtr="0" compatLnSpc="1">
            <a:prstTxWarp prst="textNoShape">
              <a:avLst/>
            </a:prstTxWarp>
          </a:bodyPr>
          <a:lstStyle/>
          <a:p>
            <a:pPr defTabSz="913314"/>
            <a:endParaRPr lang="en-US" sz="1836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3407503-9D10-4BBA-B812-379DA47F6D6D}"/>
              </a:ext>
            </a:extLst>
          </p:cNvPr>
          <p:cNvCxnSpPr>
            <a:cxnSpLocks/>
          </p:cNvCxnSpPr>
          <p:nvPr/>
        </p:nvCxnSpPr>
        <p:spPr>
          <a:xfrm>
            <a:off x="4766954" y="2601363"/>
            <a:ext cx="140551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979216-EF61-4FEA-9DFC-39945027CF72}"/>
              </a:ext>
            </a:extLst>
          </p:cNvPr>
          <p:cNvCxnSpPr>
            <a:cxnSpLocks/>
          </p:cNvCxnSpPr>
          <p:nvPr/>
        </p:nvCxnSpPr>
        <p:spPr>
          <a:xfrm>
            <a:off x="4758440" y="2445067"/>
            <a:ext cx="1414026" cy="0"/>
          </a:xfrm>
          <a:prstGeom prst="line">
            <a:avLst/>
          </a:prstGeom>
          <a:ln w="158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83C595-023E-4D14-99A4-ECE8BC9A022A}"/>
              </a:ext>
            </a:extLst>
          </p:cNvPr>
          <p:cNvCxnSpPr>
            <a:cxnSpLocks/>
          </p:cNvCxnSpPr>
          <p:nvPr/>
        </p:nvCxnSpPr>
        <p:spPr>
          <a:xfrm>
            <a:off x="8104136" y="1636172"/>
            <a:ext cx="0" cy="31254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B5B6BCE-39E3-4678-9BC9-3AF77A3D2687}"/>
              </a:ext>
            </a:extLst>
          </p:cNvPr>
          <p:cNvGrpSpPr/>
          <p:nvPr/>
        </p:nvGrpSpPr>
        <p:grpSpPr>
          <a:xfrm>
            <a:off x="8366028" y="1848388"/>
            <a:ext cx="1500937" cy="2400982"/>
            <a:chOff x="4992634" y="1954179"/>
            <a:chExt cx="1667341" cy="2655866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9DE8F60-FC16-4E28-93B3-C259FBDC2AF2}"/>
                </a:ext>
              </a:extLst>
            </p:cNvPr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2A02FFFA-43CD-4D89-94B5-094F3882ABCC}"/>
                  </a:ext>
                </a:extLst>
              </p:cNvPr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2750" tIns="146201" rIns="182750" bIns="146201" rtlCol="0">
                <a:spAutoFit/>
              </a:bodyPr>
              <a:lstStyle/>
              <a:p>
                <a:pPr algn="ctr" defTabSz="913665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 dirty="0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Workbench</a:t>
                </a:r>
              </a:p>
            </p:txBody>
          </p:sp>
          <p:sp>
            <p:nvSpPr>
              <p:cNvPr id="167" name="Freeform 124">
                <a:extLst>
                  <a:ext uri="{FF2B5EF4-FFF2-40B4-BE49-F238E27FC236}">
                    <a16:creationId xmlns:a16="http://schemas.microsoft.com/office/drawing/2014/main" id="{8A8592FD-FAE4-4B16-B506-8CE3C81B7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580" tIns="44790" rIns="89580" bIns="44790" numCol="1" anchor="t" anchorCtr="0" compatLnSpc="1">
                <a:prstTxWarp prst="textNoShape">
                  <a:avLst/>
                </a:prstTxWarp>
              </a:bodyPr>
              <a:lstStyle/>
              <a:p>
                <a:pPr defTabSz="913437">
                  <a:defRPr/>
                </a:pPr>
                <a:endParaRPr lang="en-US" sz="1729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2239845B-17A4-4284-A2E3-4C9EE05D3BFD}"/>
                  </a:ext>
                </a:extLst>
              </p:cNvPr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B07AA344-33A3-48EF-A757-D1D16BC984DF}"/>
                  </a:ext>
                </a:extLst>
              </p:cNvPr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8859B646-0E7D-4CBC-BC46-03CF4687D396}"/>
                  </a:ext>
                </a:extLst>
              </p:cNvPr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DFAD94B-0DBB-491A-B6F7-3C85BEE7BC75}"/>
                  </a:ext>
                </a:extLst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58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6ED2F578-A86A-4528-A49D-65866E28E08B}"/>
                  </a:ext>
                </a:extLst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665">
                  <a:defRPr/>
                </a:pPr>
                <a:endParaRPr lang="en-US" sz="1729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9BA395E-E823-48AF-8324-566E8D90C16B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24E7DAB-D0A1-4DB8-A7CA-42581A0EDB69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CE5F20B3-8881-4ECB-B679-96AA9449EF5E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750" tIns="146201" rIns="182750" bIns="146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5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CFE19B75-36D6-4A3B-AFB6-2C6C766863D7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1664DB84-FBB2-4AF7-9848-0DF13A3CFDDD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E64E03-A423-4B77-BDC7-9AB45AAC6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17A090-C9A1-47A9-83B5-5F1C9018399E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DEE7FC24-E9CB-45BD-8722-9153D82FD463}"/>
              </a:ext>
            </a:extLst>
          </p:cNvPr>
          <p:cNvSpPr txBox="1"/>
          <p:nvPr/>
        </p:nvSpPr>
        <p:spPr>
          <a:xfrm>
            <a:off x="8512498" y="4306280"/>
            <a:ext cx="1135697" cy="311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Web Parts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6083396-2D44-4426-8AC7-6EBDC701AC3E}"/>
              </a:ext>
            </a:extLst>
          </p:cNvPr>
          <p:cNvSpPr txBox="1"/>
          <p:nvPr/>
        </p:nvSpPr>
        <p:spPr>
          <a:xfrm>
            <a:off x="8104138" y="1658972"/>
            <a:ext cx="3652752" cy="34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Developer Tooling</a:t>
            </a:r>
          </a:p>
        </p:txBody>
      </p:sp>
    </p:spTree>
    <p:extLst>
      <p:ext uri="{BB962C8B-B14F-4D97-AF65-F5344CB8AC3E}">
        <p14:creationId xmlns:p14="http://schemas.microsoft.com/office/powerpoint/2010/main" val="65163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a Nutshell</a:t>
            </a:r>
            <a:br>
              <a:rPr lang="en-US"/>
            </a:b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8000" y="1143325"/>
            <a:ext cx="11276001" cy="3888885"/>
          </a:xfrm>
        </p:spPr>
        <p:txBody>
          <a:bodyPr/>
          <a:lstStyle/>
          <a:p>
            <a:pPr defTabSz="932563">
              <a:spcAft>
                <a:spcPts val="1273"/>
              </a:spcAft>
              <a:defRPr/>
            </a:pPr>
            <a:r>
              <a:rPr lang="en-US" sz="1961" b="1" dirty="0" err="1">
                <a:latin typeface="Segoe UI"/>
              </a:rPr>
              <a:t>SPFx</a:t>
            </a:r>
            <a:r>
              <a:rPr lang="en-US" sz="1961" b="1" dirty="0">
                <a:latin typeface="Segoe UI"/>
              </a:rPr>
              <a:t> capabilities evolve to seamlessly target more Microsoft 365 workloads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Unified toolchain experience to build </a:t>
            </a:r>
            <a:r>
              <a:rPr lang="en-US" sz="1567" dirty="0" err="1">
                <a:solidFill>
                  <a:srgbClr val="000000"/>
                </a:solidFill>
                <a:latin typeface="Segoe UI"/>
              </a:rPr>
              <a:t>SPFx</a:t>
            </a:r>
            <a:r>
              <a:rPr lang="en-US" sz="1567" dirty="0">
                <a:solidFill>
                  <a:srgbClr val="000000"/>
                </a:solidFill>
                <a:latin typeface="Segoe UI"/>
              </a:rPr>
              <a:t> web parts, Teams tabs, Office Add-ins, and *Fluid Preview Components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Supports all Microsoft 365 “canvases”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Provides canvas context at runtime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Hosting platform for enterprise extensibility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Access to Microsoft capabilities: Graph, Authentication, DDS, etc.</a:t>
            </a:r>
          </a:p>
          <a:p>
            <a:pPr defTabSz="932563">
              <a:spcAft>
                <a:spcPts val="1273"/>
              </a:spcAft>
              <a:defRPr/>
            </a:pPr>
            <a:endParaRPr lang="en-US" sz="1961" dirty="0">
              <a:solidFill>
                <a:srgbClr val="000000"/>
              </a:solidFill>
              <a:latin typeface="Segoe UI"/>
            </a:endParaRPr>
          </a:p>
          <a:p>
            <a:pPr defTabSz="932563">
              <a:spcAft>
                <a:spcPts val="1273"/>
              </a:spcAft>
              <a:defRPr/>
            </a:pPr>
            <a:r>
              <a:rPr lang="en-US" sz="1961" b="1" dirty="0">
                <a:latin typeface="Segoe UI"/>
              </a:rPr>
              <a:t>For Developers: </a:t>
            </a:r>
          </a:p>
          <a:p>
            <a:pPr marL="224054" lvl="1" defTabSz="932563">
              <a:spcAft>
                <a:spcPts val="1273"/>
              </a:spcAft>
              <a:defRPr/>
            </a:pPr>
            <a:r>
              <a:rPr lang="en-US" sz="1567" dirty="0">
                <a:solidFill>
                  <a:srgbClr val="000000"/>
                </a:solidFill>
                <a:latin typeface="Segoe UI"/>
              </a:rPr>
              <a:t>Common toolchain, codebase, manifest, package, &amp; target multiple components (Web Part, Tab, Office Add-in, FPC)</a:t>
            </a:r>
          </a:p>
          <a:p>
            <a:pPr defTabSz="932563">
              <a:spcAft>
                <a:spcPts val="1273"/>
              </a:spcAft>
              <a:defRPr/>
            </a:pPr>
            <a:endParaRPr lang="en-US" sz="1961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2452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447F0-DEA5-497D-BDC6-8DAFC647ED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Fluid Framework and future Microsoft 365 components</a:t>
            </a:r>
          </a:p>
        </p:txBody>
      </p:sp>
    </p:spTree>
    <p:extLst>
      <p:ext uri="{BB962C8B-B14F-4D97-AF65-F5344CB8AC3E}">
        <p14:creationId xmlns:p14="http://schemas.microsoft.com/office/powerpoint/2010/main" val="152979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E1CCC-AFAB-4CF8-8386-45462DA4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</a:t>
            </a:r>
            <a:r>
              <a:rPr lang="en-FI" dirty="0"/>
              <a:t>S</a:t>
            </a:r>
            <a:r>
              <a:rPr lang="en-US" dirty="0"/>
              <a:t>h</a:t>
            </a:r>
            <a:r>
              <a:rPr lang="en-FI" dirty="0"/>
              <a:t>a</a:t>
            </a:r>
            <a:r>
              <a:rPr lang="en-US" dirty="0"/>
              <a:t>r</a:t>
            </a:r>
            <a:r>
              <a:rPr lang="en-FI" dirty="0"/>
              <a:t>e</a:t>
            </a:r>
            <a:r>
              <a:rPr lang="en-US" dirty="0"/>
              <a:t>P</a:t>
            </a:r>
            <a:r>
              <a:rPr lang="en-FI" dirty="0"/>
              <a:t>o</a:t>
            </a:r>
            <a:r>
              <a:rPr lang="en-US" dirty="0"/>
              <a:t>i</a:t>
            </a:r>
            <a:r>
              <a:rPr lang="en-FI" dirty="0"/>
              <a:t>n</a:t>
            </a:r>
            <a:r>
              <a:rPr lang="en-US" dirty="0"/>
              <a:t>t</a:t>
            </a:r>
            <a:r>
              <a:rPr lang="en-FI" dirty="0"/>
              <a:t> </a:t>
            </a:r>
            <a:r>
              <a:rPr lang="en-US" dirty="0"/>
              <a:t>Developer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F2DFB-613D-44CA-A05D-E3A7A0DC1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9851" y="1850152"/>
            <a:ext cx="3505200" cy="4616161"/>
          </a:xfrm>
        </p:spPr>
        <p:txBody>
          <a:bodyPr vert="horz" wrap="square" lIns="182854" tIns="91427" rIns="182854" bIns="0" rtlCol="0" anchor="t">
            <a:noAutofit/>
          </a:bodyPr>
          <a:lstStyle/>
          <a:p>
            <a:r>
              <a:rPr lang="en-US" dirty="0"/>
              <a:t>SharePoint Framework</a:t>
            </a:r>
          </a:p>
          <a:p>
            <a:pPr lvl="1"/>
            <a:r>
              <a:rPr lang="en-US" sz="1400" dirty="0">
                <a:cs typeface="Segoe UI"/>
              </a:rPr>
              <a:t>Pre-allocated headers</a:t>
            </a:r>
          </a:p>
          <a:p>
            <a:pPr lvl="1"/>
            <a:r>
              <a:rPr lang="en-US" sz="1400" dirty="0">
                <a:cs typeface="Segoe UI"/>
              </a:rPr>
              <a:t>Support for Teams personal apps</a:t>
            </a:r>
          </a:p>
          <a:p>
            <a:pPr lvl="1"/>
            <a:r>
              <a:rPr lang="en-US" sz="1400" dirty="0">
                <a:cs typeface="Segoe UI"/>
              </a:rPr>
              <a:t>Support for Teams mobile app</a:t>
            </a:r>
          </a:p>
          <a:p>
            <a:pPr lvl="1"/>
            <a:r>
              <a:rPr lang="en-US" sz="1400" dirty="0">
                <a:cs typeface="Segoe UI"/>
              </a:rPr>
              <a:t>Query Extensions (dev preview)</a:t>
            </a:r>
          </a:p>
          <a:p>
            <a:pPr lvl="1"/>
            <a:r>
              <a:rPr lang="en-US" sz="1400" dirty="0">
                <a:cs typeface="Segoe UI"/>
              </a:rPr>
              <a:t>Support for Office add-ins in OWA (dev preview)</a:t>
            </a:r>
          </a:p>
          <a:p>
            <a:pPr lvl="1"/>
            <a:r>
              <a:rPr lang="en-US" sz="1400" dirty="0">
                <a:cs typeface="Segoe UI"/>
              </a:rPr>
              <a:t>Fluid Components support (Private Preview)</a:t>
            </a:r>
            <a:endParaRPr lang="en-FI" sz="1400" dirty="0">
              <a:cs typeface="Segoe UI"/>
            </a:endParaRPr>
          </a:p>
          <a:p>
            <a:pPr lvl="1"/>
            <a:endParaRPr lang="en-US" sz="1200" dirty="0">
              <a:latin typeface="Segoe UI"/>
              <a:cs typeface="Segoe UI"/>
            </a:endParaRPr>
          </a:p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Segoe UI" panose="020B0502040204020203" pitchFamily="34" charset="0"/>
              </a:rPr>
              <a:t>Graph/API</a:t>
            </a:r>
          </a:p>
          <a:p>
            <a:pPr lvl="1"/>
            <a:r>
              <a:rPr lang="en-US" sz="1400" dirty="0">
                <a:cs typeface="Segoe UI"/>
              </a:rPr>
              <a:t>Webhook support for Lists</a:t>
            </a:r>
          </a:p>
          <a:p>
            <a:pPr lvl="1"/>
            <a:r>
              <a:rPr lang="en-US" sz="1400" dirty="0">
                <a:cs typeface="Segoe UI"/>
              </a:rPr>
              <a:t>Permission change support for Delta API</a:t>
            </a:r>
          </a:p>
          <a:p>
            <a:pPr lvl="1"/>
            <a:r>
              <a:rPr lang="en-US" sz="1400" dirty="0">
                <a:cs typeface="Segoe UI"/>
              </a:rPr>
              <a:t>Followed Sites API (Dev Preview)</a:t>
            </a:r>
          </a:p>
          <a:p>
            <a:pPr lvl="1"/>
            <a:r>
              <a:rPr lang="en-US" sz="1400" dirty="0">
                <a:cs typeface="Segoe UI"/>
              </a:rPr>
              <a:t>Check in \ Check out (Dev 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589A7D-A7C1-4380-84B3-3567E4F759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300" y="1850152"/>
            <a:ext cx="3504702" cy="4616161"/>
          </a:xfrm>
        </p:spPr>
        <p:txBody>
          <a:bodyPr vert="horz" wrap="square" lIns="182854" tIns="91427" rIns="182854" bIns="0" rtlCol="0" anchor="t">
            <a:noAutofit/>
          </a:bodyPr>
          <a:lstStyle/>
          <a:p>
            <a:r>
              <a:rPr lang="en-US" dirty="0"/>
              <a:t>SharePoint Framework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cs typeface="Segoe UI"/>
              </a:rPr>
              <a:t>SPFx solutions in AppSource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cs typeface="Segoe UI"/>
              </a:rPr>
              <a:t>GA of Query Extensions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cs typeface="Segoe UI"/>
              </a:rPr>
              <a:t>Nav and header extensions (dev preview)</a:t>
            </a:r>
            <a:endParaRPr lang="en-FI" sz="1400" dirty="0">
              <a:solidFill>
                <a:schemeClr val="tx1"/>
              </a:solidFill>
              <a:cs typeface="Segoe UI"/>
            </a:endParaRPr>
          </a:p>
          <a:p>
            <a:pPr lvl="1"/>
            <a:endParaRPr lang="en-US" sz="1400" dirty="0">
              <a:cs typeface="Segoe UI"/>
            </a:endParaRPr>
          </a:p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Graph/API</a:t>
            </a:r>
          </a:p>
          <a:p>
            <a:pPr lvl="1"/>
            <a:endParaRPr lang="en-US" sz="1400" dirty="0">
              <a:ea typeface="+mn-lt"/>
              <a:cs typeface="+mn-lt"/>
            </a:endParaRP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Site Discover\Enumeration API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File Requests Sharing API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Taxonomy API (dev preview)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Hub Analytics API (Dev Preview)</a:t>
            </a:r>
          </a:p>
          <a:p>
            <a:pPr lvl="1"/>
            <a:endParaRPr lang="en-US" sz="1400" dirty="0">
              <a:cs typeface="Segoe UI"/>
            </a:endParaRPr>
          </a:p>
          <a:p>
            <a:pPr lvl="1"/>
            <a:endParaRPr lang="en-US" sz="1400" dirty="0">
              <a:cs typeface="Segoe U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8D8535-6D00-48AC-A543-D0D176AEE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850" y="1316827"/>
            <a:ext cx="3505201" cy="533325"/>
          </a:xfrm>
        </p:spPr>
        <p:txBody>
          <a:bodyPr vert="horz" wrap="square" lIns="179285" tIns="0" rIns="0" bIns="0" rtlCol="0" anchor="ctr" anchorCtr="0">
            <a:noAutofit/>
          </a:bodyPr>
          <a:lstStyle/>
          <a:p>
            <a:r>
              <a:rPr lang="en-US" sz="2745" dirty="0"/>
              <a:t>Available soon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0BFD48-4F7F-4EFC-ADFD-2E9FDB84B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048" y="1316827"/>
            <a:ext cx="3505201" cy="533325"/>
          </a:xfrm>
          <a:solidFill>
            <a:srgbClr val="0078D4"/>
          </a:solidFill>
        </p:spPr>
        <p:txBody>
          <a:bodyPr vert="horz" wrap="square" lIns="179285" tIns="0" rIns="0" bIns="0" rtlCol="0" anchor="ctr" anchorCtr="0">
            <a:noAutofit/>
          </a:bodyPr>
          <a:lstStyle/>
          <a:p>
            <a:r>
              <a:rPr lang="en-US" sz="2745" dirty="0"/>
              <a:t>Early next year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BB3AD5-7F18-48BB-B0C1-5F8EE3E258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2250" y="1850152"/>
            <a:ext cx="3505200" cy="4616161"/>
          </a:xfrm>
        </p:spPr>
        <p:txBody>
          <a:bodyPr vert="horz" wrap="square" lIns="182854" tIns="91427" rIns="182854" bIns="0" rtlCol="0" anchor="t">
            <a:noAutofit/>
          </a:bodyPr>
          <a:lstStyle/>
          <a:p>
            <a:r>
              <a:rPr lang="en-US" dirty="0">
                <a:latin typeface="Segoe UI Semibold"/>
                <a:ea typeface="+mn-lt"/>
                <a:cs typeface="+mn-lt"/>
              </a:rPr>
              <a:t>SharePoint Framework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Unified toolchain for Microsoft 365 workloads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Store story</a:t>
            </a: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Support for Fluid Components</a:t>
            </a:r>
          </a:p>
          <a:p>
            <a:pPr lvl="1"/>
            <a:endParaRPr lang="en-US" dirty="0"/>
          </a:p>
          <a:p>
            <a:pPr marL="0" lvl="1"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rPr>
              <a:t>Graph/API</a:t>
            </a:r>
          </a:p>
          <a:p>
            <a:pPr lvl="1"/>
            <a:endParaRPr lang="en-US" sz="1400" dirty="0">
              <a:ea typeface="+mn-lt"/>
              <a:cs typeface="+mn-lt"/>
            </a:endParaRPr>
          </a:p>
          <a:p>
            <a:pPr lvl="1"/>
            <a:r>
              <a:rPr lang="en-US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CSOM on .NET</a:t>
            </a:r>
            <a:r>
              <a:rPr lang="en-FI" sz="14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/>
              </a:rPr>
              <a:t> Standard</a:t>
            </a:r>
            <a:endParaRPr lang="en-US" sz="1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cs typeface="Segoe UI"/>
            </a:endParaRPr>
          </a:p>
          <a:p>
            <a:pPr lvl="1"/>
            <a:endParaRPr lang="en-US" dirty="0">
              <a:cs typeface="Segoe U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76D0FC-8ACD-482B-B53B-2FC4DCF61B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5263" y="1316826"/>
            <a:ext cx="3504703" cy="533325"/>
          </a:xfrm>
          <a:solidFill>
            <a:srgbClr val="0078D4"/>
          </a:solidFill>
        </p:spPr>
        <p:txBody>
          <a:bodyPr vert="horz" wrap="square" lIns="179285" tIns="0" rIns="0" bIns="0" rtlCol="0" anchor="ctr" anchorCtr="0">
            <a:noAutofit/>
          </a:bodyPr>
          <a:lstStyle/>
          <a:p>
            <a:r>
              <a:rPr lang="en-US" sz="2745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3846145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  <p:bldP spid="8" grpId="0" build="p" animBg="1"/>
      <p:bldP spid="9" grpId="0" build="p" animBg="1"/>
      <p:bldP spid="7" grpId="0" build="p" animBg="1"/>
      <p:bldP spid="10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B20D92-C3B3-415E-98D3-AF1BBCFF8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44" y="3030052"/>
            <a:ext cx="10558063" cy="1792850"/>
          </a:xfrm>
        </p:spPr>
        <p:txBody>
          <a:bodyPr/>
          <a:lstStyle/>
          <a:p>
            <a:r>
              <a:rPr lang="en-US" sz="4705" dirty="0">
                <a:cs typeface="Segoe UI Light" panose="020B0502040204020203" pitchFamily="34" charset="0"/>
              </a:rPr>
              <a:t>Latest on </a:t>
            </a:r>
            <a:r>
              <a:rPr lang="en-US" sz="4705" dirty="0">
                <a:solidFill>
                  <a:srgbClr val="03787C"/>
                </a:solidFill>
                <a:cs typeface="Segoe UI Light" panose="020B0502040204020203" pitchFamily="34" charset="0"/>
              </a:rPr>
              <a:t>SharePoint</a:t>
            </a:r>
            <a:r>
              <a:rPr lang="en-US" sz="4705" dirty="0">
                <a:cs typeface="Segoe UI Light" panose="020B0502040204020203" pitchFamily="34" charset="0"/>
              </a:rPr>
              <a:t> Framework – Building </a:t>
            </a:r>
            <a:r>
              <a:rPr lang="en-US" sz="4705" dirty="0">
                <a:solidFill>
                  <a:srgbClr val="0070C0"/>
                </a:solidFill>
                <a:cs typeface="Segoe UI Light" panose="020B0502040204020203" pitchFamily="34" charset="0"/>
              </a:rPr>
              <a:t>Microsoft 365</a:t>
            </a:r>
            <a:r>
              <a:rPr lang="en-US" sz="4705" dirty="0">
                <a:cs typeface="Segoe UI Light" panose="020B0502040204020203" pitchFamily="34" charset="0"/>
              </a:rPr>
              <a:t> Solutions Using Unified Development Pattern</a:t>
            </a:r>
          </a:p>
        </p:txBody>
      </p:sp>
      <p:pic>
        <p:nvPicPr>
          <p:cNvPr id="2" name="Picture 2" descr="Parker SPFx">
            <a:extLst>
              <a:ext uri="{FF2B5EF4-FFF2-40B4-BE49-F238E27FC236}">
                <a16:creationId xmlns:a16="http://schemas.microsoft.com/office/drawing/2014/main" id="{CBF65B6F-BC9A-47A1-93B1-AF4CFDC2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0" y="3611494"/>
            <a:ext cx="2366341" cy="33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8A6F-05AC-46EE-A2BE-70859DF0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and community</a:t>
            </a:r>
          </a:p>
        </p:txBody>
      </p:sp>
    </p:spTree>
    <p:extLst>
      <p:ext uri="{BB962C8B-B14F-4D97-AF65-F5344CB8AC3E}">
        <p14:creationId xmlns:p14="http://schemas.microsoft.com/office/powerpoint/2010/main" val="27880020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531147-925F-4763-ACFC-224C95596BFB}"/>
              </a:ext>
            </a:extLst>
          </p:cNvPr>
          <p:cNvSpPr/>
          <p:nvPr/>
        </p:nvSpPr>
        <p:spPr bwMode="auto">
          <a:xfrm>
            <a:off x="2594" y="2161152"/>
            <a:ext cx="12186813" cy="253408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2667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CE3FE2-0A82-4D87-8EE3-5D1F2EE54749}"/>
              </a:ext>
            </a:extLst>
          </p:cNvPr>
          <p:cNvSpPr/>
          <p:nvPr/>
        </p:nvSpPr>
        <p:spPr bwMode="auto">
          <a:xfrm>
            <a:off x="2594" y="4695235"/>
            <a:ext cx="12186813" cy="2162279"/>
          </a:xfrm>
          <a:prstGeom prst="rect">
            <a:avLst/>
          </a:prstGeom>
          <a:solidFill>
            <a:srgbClr val="0081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16743-A8C4-46D8-B017-655F66030CB2}"/>
              </a:ext>
            </a:extLst>
          </p:cNvPr>
          <p:cNvSpPr/>
          <p:nvPr/>
        </p:nvSpPr>
        <p:spPr bwMode="auto">
          <a:xfrm>
            <a:off x="2594" y="1458"/>
            <a:ext cx="12186813" cy="2159694"/>
          </a:xfrm>
          <a:prstGeom prst="rect">
            <a:avLst/>
          </a:prstGeom>
          <a:solidFill>
            <a:srgbClr val="0081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60D2B9-EEE7-41FE-A7DF-697C60FF3598}"/>
              </a:ext>
            </a:extLst>
          </p:cNvPr>
          <p:cNvGrpSpPr/>
          <p:nvPr/>
        </p:nvGrpSpPr>
        <p:grpSpPr>
          <a:xfrm>
            <a:off x="508263" y="422312"/>
            <a:ext cx="11232575" cy="1315602"/>
            <a:chOff x="507470" y="421884"/>
            <a:chExt cx="11234169" cy="13157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1681729-4BDE-41E1-B1EC-6EC20A169225}"/>
                </a:ext>
              </a:extLst>
            </p:cNvPr>
            <p:cNvGrpSpPr/>
            <p:nvPr/>
          </p:nvGrpSpPr>
          <p:grpSpPr>
            <a:xfrm>
              <a:off x="507470" y="467541"/>
              <a:ext cx="3020970" cy="1113211"/>
              <a:chOff x="209912" y="2937886"/>
              <a:chExt cx="3021828" cy="1113527"/>
            </a:xfrm>
          </p:grpSpPr>
          <p:sp>
            <p:nvSpPr>
              <p:cNvPr id="30" name="stat 1">
                <a:extLst>
                  <a:ext uri="{FF2B5EF4-FFF2-40B4-BE49-F238E27FC236}">
                    <a16:creationId xmlns:a16="http://schemas.microsoft.com/office/drawing/2014/main" id="{8DA465BB-0842-4011-B455-4C1DF7809355}"/>
                  </a:ext>
                </a:extLst>
              </p:cNvPr>
              <p:cNvSpPr/>
              <p:nvPr/>
            </p:nvSpPr>
            <p:spPr>
              <a:xfrm>
                <a:off x="209912" y="2937886"/>
                <a:ext cx="3021828" cy="554219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4000" spc="-150">
                    <a:solidFill>
                      <a:srgbClr val="FFFFFF"/>
                    </a:solidFill>
                    <a:latin typeface="Segoe UI Semibold"/>
                  </a:rPr>
                  <a:t>&gt;500 samples</a:t>
                </a:r>
              </a:p>
            </p:txBody>
          </p:sp>
          <p:sp>
            <p:nvSpPr>
              <p:cNvPr id="31" name="stat 1">
                <a:extLst>
                  <a:ext uri="{FF2B5EF4-FFF2-40B4-BE49-F238E27FC236}">
                    <a16:creationId xmlns:a16="http://schemas.microsoft.com/office/drawing/2014/main" id="{40CE6DE4-A2F8-426D-A4A4-B45AB1F49490}"/>
                  </a:ext>
                </a:extLst>
              </p:cNvPr>
              <p:cNvSpPr/>
              <p:nvPr/>
            </p:nvSpPr>
            <p:spPr>
              <a:xfrm>
                <a:off x="421184" y="3320026"/>
                <a:ext cx="2599283" cy="731387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2000">
                    <a:solidFill>
                      <a:srgbClr val="FFFFFF"/>
                    </a:solidFill>
                    <a:latin typeface="Segoe UI"/>
                  </a:rPr>
                  <a:t>for helping to learn to extend Microsoft 365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F4A7BAB-A775-451F-9C02-C6CE9676A05E}"/>
                </a:ext>
              </a:extLst>
            </p:cNvPr>
            <p:cNvGrpSpPr/>
            <p:nvPr/>
          </p:nvGrpSpPr>
          <p:grpSpPr>
            <a:xfrm>
              <a:off x="8254392" y="467626"/>
              <a:ext cx="3487247" cy="1206038"/>
              <a:chOff x="8024392" y="2743989"/>
              <a:chExt cx="3488237" cy="1206378"/>
            </a:xfrm>
          </p:grpSpPr>
          <p:sp>
            <p:nvSpPr>
              <p:cNvPr id="34" name="stat 1">
                <a:extLst>
                  <a:ext uri="{FF2B5EF4-FFF2-40B4-BE49-F238E27FC236}">
                    <a16:creationId xmlns:a16="http://schemas.microsoft.com/office/drawing/2014/main" id="{7E0DA15E-C125-450E-BED6-669D8293F31A}"/>
                  </a:ext>
                </a:extLst>
              </p:cNvPr>
              <p:cNvSpPr/>
              <p:nvPr/>
            </p:nvSpPr>
            <p:spPr>
              <a:xfrm>
                <a:off x="8101754" y="2743989"/>
                <a:ext cx="3170896" cy="747829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5397" spc="-150">
                    <a:solidFill>
                      <a:srgbClr val="FFFFFF"/>
                    </a:solidFill>
                    <a:latin typeface="Segoe UI Semibold"/>
                  </a:rPr>
                  <a:t>awarded</a:t>
                </a:r>
              </a:p>
            </p:txBody>
          </p:sp>
          <p:sp>
            <p:nvSpPr>
              <p:cNvPr id="35" name="stat 1">
                <a:extLst>
                  <a:ext uri="{FF2B5EF4-FFF2-40B4-BE49-F238E27FC236}">
                    <a16:creationId xmlns:a16="http://schemas.microsoft.com/office/drawing/2014/main" id="{113B6044-78C0-4E2D-B8B0-A7EDB1C10A3B}"/>
                  </a:ext>
                </a:extLst>
              </p:cNvPr>
              <p:cNvSpPr/>
              <p:nvPr/>
            </p:nvSpPr>
            <p:spPr>
              <a:xfrm>
                <a:off x="8024392" y="3340819"/>
                <a:ext cx="3488237" cy="609548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1600">
                    <a:solidFill>
                      <a:srgbClr val="FFFFFF"/>
                    </a:solidFill>
                    <a:latin typeface="Segoe UI"/>
                  </a:rPr>
                  <a:t>Internally at Microsoft as the reference model for community engagement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46843C-5717-4E72-B2E8-1BB696076968}"/>
                </a:ext>
              </a:extLst>
            </p:cNvPr>
            <p:cNvGrpSpPr/>
            <p:nvPr/>
          </p:nvGrpSpPr>
          <p:grpSpPr>
            <a:xfrm>
              <a:off x="4628927" y="467507"/>
              <a:ext cx="2934151" cy="1167617"/>
              <a:chOff x="4206679" y="2826739"/>
              <a:chExt cx="2934984" cy="1167948"/>
            </a:xfrm>
          </p:grpSpPr>
          <p:sp>
            <p:nvSpPr>
              <p:cNvPr id="32" name="stat 1">
                <a:extLst>
                  <a:ext uri="{FF2B5EF4-FFF2-40B4-BE49-F238E27FC236}">
                    <a16:creationId xmlns:a16="http://schemas.microsoft.com/office/drawing/2014/main" id="{5097EC0E-B5B7-48CB-8A61-F0B023BB39DE}"/>
                  </a:ext>
                </a:extLst>
              </p:cNvPr>
              <p:cNvSpPr/>
              <p:nvPr/>
            </p:nvSpPr>
            <p:spPr>
              <a:xfrm>
                <a:off x="4206679" y="2826739"/>
                <a:ext cx="2804742" cy="665080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4800" spc="-150">
                    <a:solidFill>
                      <a:srgbClr val="FFFFFF"/>
                    </a:solidFill>
                    <a:latin typeface="Segoe UI Semibold"/>
                  </a:rPr>
                  <a:t>&gt;1000</a:t>
                </a:r>
              </a:p>
            </p:txBody>
          </p:sp>
          <p:sp>
            <p:nvSpPr>
              <p:cNvPr id="33" name="stat 1">
                <a:extLst>
                  <a:ext uri="{FF2B5EF4-FFF2-40B4-BE49-F238E27FC236}">
                    <a16:creationId xmlns:a16="http://schemas.microsoft.com/office/drawing/2014/main" id="{AE98C8EE-226E-4BA7-93E6-45EBE404D2D3}"/>
                  </a:ext>
                </a:extLst>
              </p:cNvPr>
              <p:cNvSpPr/>
              <p:nvPr/>
            </p:nvSpPr>
            <p:spPr>
              <a:xfrm>
                <a:off x="4237938" y="3263301"/>
                <a:ext cx="2903725" cy="731386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2000">
                    <a:solidFill>
                      <a:srgbClr val="FFFFFF"/>
                    </a:solidFill>
                    <a:latin typeface="Segoe UI"/>
                  </a:rPr>
                  <a:t>Contributors in GitHub organizations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F64222-0344-45E2-A772-8B3AD802EB76}"/>
                </a:ext>
              </a:extLst>
            </p:cNvPr>
            <p:cNvCxnSpPr>
              <a:cxnSpLocks/>
            </p:cNvCxnSpPr>
            <p:nvPr/>
          </p:nvCxnSpPr>
          <p:spPr>
            <a:xfrm>
              <a:off x="4049028" y="421884"/>
              <a:ext cx="0" cy="1315789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FF13EEB-563E-43CC-BB6A-B2F23889E838}"/>
                </a:ext>
              </a:extLst>
            </p:cNvPr>
            <p:cNvCxnSpPr>
              <a:cxnSpLocks/>
            </p:cNvCxnSpPr>
            <p:nvPr/>
          </p:nvCxnSpPr>
          <p:spPr>
            <a:xfrm>
              <a:off x="7961358" y="421884"/>
              <a:ext cx="0" cy="1315789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4560054-03CD-4AE6-8892-2111B3CA6905}"/>
              </a:ext>
            </a:extLst>
          </p:cNvPr>
          <p:cNvSpPr/>
          <p:nvPr/>
        </p:nvSpPr>
        <p:spPr bwMode="auto">
          <a:xfrm>
            <a:off x="4322" y="1639865"/>
            <a:ext cx="12186813" cy="5074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1438109-9F9F-492A-998A-961349FF74F8}"/>
              </a:ext>
            </a:extLst>
          </p:cNvPr>
          <p:cNvSpPr/>
          <p:nvPr/>
        </p:nvSpPr>
        <p:spPr bwMode="auto">
          <a:xfrm rot="10800000">
            <a:off x="18219" y="4695235"/>
            <a:ext cx="12186813" cy="50743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193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4E9CFE-E7D9-4DC5-BACF-FC8C2B79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307" y="2638712"/>
            <a:ext cx="3723204" cy="15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235503-1A21-48D2-B2FA-3CDB332A47E2}"/>
              </a:ext>
            </a:extLst>
          </p:cNvPr>
          <p:cNvGrpSpPr/>
          <p:nvPr/>
        </p:nvGrpSpPr>
        <p:grpSpPr>
          <a:xfrm>
            <a:off x="286350" y="4970183"/>
            <a:ext cx="11291938" cy="1609207"/>
            <a:chOff x="285525" y="4970400"/>
            <a:chExt cx="11293540" cy="160943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60E2F7-B797-412C-A4B7-CC837C0DE7AA}"/>
                </a:ext>
              </a:extLst>
            </p:cNvPr>
            <p:cNvGrpSpPr/>
            <p:nvPr/>
          </p:nvGrpSpPr>
          <p:grpSpPr>
            <a:xfrm>
              <a:off x="8254392" y="5066417"/>
              <a:ext cx="3324673" cy="1513418"/>
              <a:chOff x="8378647" y="4936382"/>
              <a:chExt cx="3325616" cy="1513849"/>
            </a:xfrm>
          </p:grpSpPr>
          <p:sp>
            <p:nvSpPr>
              <p:cNvPr id="42" name="stat 1">
                <a:extLst>
                  <a:ext uri="{FF2B5EF4-FFF2-40B4-BE49-F238E27FC236}">
                    <a16:creationId xmlns:a16="http://schemas.microsoft.com/office/drawing/2014/main" id="{5CCDC7A3-78C2-4988-A8D5-0827F7898A7D}"/>
                  </a:ext>
                </a:extLst>
              </p:cNvPr>
              <p:cNvSpPr/>
              <p:nvPr/>
            </p:nvSpPr>
            <p:spPr>
              <a:xfrm>
                <a:off x="8378647" y="4936382"/>
                <a:ext cx="3325616" cy="651803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4704" spc="-150">
                    <a:solidFill>
                      <a:srgbClr val="FFFFFF"/>
                    </a:solidFill>
                    <a:latin typeface="Segoe UI Semibold"/>
                  </a:rPr>
                  <a:t>&gt;2.4 million</a:t>
                </a:r>
              </a:p>
            </p:txBody>
          </p:sp>
          <p:sp>
            <p:nvSpPr>
              <p:cNvPr id="43" name="stat 1">
                <a:extLst>
                  <a:ext uri="{FF2B5EF4-FFF2-40B4-BE49-F238E27FC236}">
                    <a16:creationId xmlns:a16="http://schemas.microsoft.com/office/drawing/2014/main" id="{30D038FA-5DF0-48EF-84AA-13EA02A9D2E4}"/>
                  </a:ext>
                </a:extLst>
              </p:cNvPr>
              <p:cNvSpPr/>
              <p:nvPr/>
            </p:nvSpPr>
            <p:spPr>
              <a:xfrm>
                <a:off x="8581510" y="5436250"/>
                <a:ext cx="2919890" cy="1013981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2000">
                    <a:solidFill>
                      <a:srgbClr val="FFFFFF"/>
                    </a:solidFill>
                    <a:latin typeface="Segoe UI"/>
                  </a:rPr>
                  <a:t>Watch time minutes in the YouTube channel within last 365 days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32D636-DAD3-41FB-957E-D2742AD1CA6D}"/>
                </a:ext>
              </a:extLst>
            </p:cNvPr>
            <p:cNvCxnSpPr>
              <a:cxnSpLocks/>
            </p:cNvCxnSpPr>
            <p:nvPr/>
          </p:nvCxnSpPr>
          <p:spPr>
            <a:xfrm>
              <a:off x="4061503" y="4970400"/>
              <a:ext cx="0" cy="1315788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A71DBFE-F8E2-476B-A6C0-7CB3021A526D}"/>
                </a:ext>
              </a:extLst>
            </p:cNvPr>
            <p:cNvCxnSpPr>
              <a:cxnSpLocks/>
            </p:cNvCxnSpPr>
            <p:nvPr/>
          </p:nvCxnSpPr>
          <p:spPr>
            <a:xfrm>
              <a:off x="7961358" y="4983374"/>
              <a:ext cx="0" cy="1315788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4F9077-79B8-43C3-AA3B-D486994B170F}"/>
                </a:ext>
              </a:extLst>
            </p:cNvPr>
            <p:cNvGrpSpPr/>
            <p:nvPr/>
          </p:nvGrpSpPr>
          <p:grpSpPr>
            <a:xfrm>
              <a:off x="4478918" y="5066216"/>
              <a:ext cx="2934151" cy="1450131"/>
              <a:chOff x="4206679" y="2826739"/>
              <a:chExt cx="2934984" cy="1450542"/>
            </a:xfrm>
          </p:grpSpPr>
          <p:sp>
            <p:nvSpPr>
              <p:cNvPr id="45" name="stat 1">
                <a:extLst>
                  <a:ext uri="{FF2B5EF4-FFF2-40B4-BE49-F238E27FC236}">
                    <a16:creationId xmlns:a16="http://schemas.microsoft.com/office/drawing/2014/main" id="{E6BE6A0C-9253-4534-98DB-423F211B4683}"/>
                  </a:ext>
                </a:extLst>
              </p:cNvPr>
              <p:cNvSpPr/>
              <p:nvPr/>
            </p:nvSpPr>
            <p:spPr>
              <a:xfrm>
                <a:off x="4206679" y="2826739"/>
                <a:ext cx="2804742" cy="665080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4800" spc="-150">
                    <a:solidFill>
                      <a:srgbClr val="FFFFFF"/>
                    </a:solidFill>
                    <a:latin typeface="Segoe UI Semibold"/>
                  </a:rPr>
                  <a:t>&gt;28000</a:t>
                </a:r>
              </a:p>
            </p:txBody>
          </p:sp>
          <p:sp>
            <p:nvSpPr>
              <p:cNvPr id="49" name="stat 1">
                <a:extLst>
                  <a:ext uri="{FF2B5EF4-FFF2-40B4-BE49-F238E27FC236}">
                    <a16:creationId xmlns:a16="http://schemas.microsoft.com/office/drawing/2014/main" id="{1CB836D9-109F-4D39-BE60-7421A2703AD1}"/>
                  </a:ext>
                </a:extLst>
              </p:cNvPr>
              <p:cNvSpPr/>
              <p:nvPr/>
            </p:nvSpPr>
            <p:spPr>
              <a:xfrm>
                <a:off x="4237938" y="3263301"/>
                <a:ext cx="2903725" cy="1013980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2000">
                    <a:solidFill>
                      <a:srgbClr val="FFFFFF"/>
                    </a:solidFill>
                    <a:latin typeface="Segoe UI"/>
                  </a:rPr>
                  <a:t>Tenants using open-source components each month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DDDE241-2ABF-4E48-B488-78450F4FBA9A}"/>
                </a:ext>
              </a:extLst>
            </p:cNvPr>
            <p:cNvGrpSpPr/>
            <p:nvPr/>
          </p:nvGrpSpPr>
          <p:grpSpPr>
            <a:xfrm>
              <a:off x="285525" y="5066216"/>
              <a:ext cx="3327314" cy="1159286"/>
              <a:chOff x="3984671" y="2826739"/>
              <a:chExt cx="3328259" cy="1159614"/>
            </a:xfrm>
          </p:grpSpPr>
          <p:sp>
            <p:nvSpPr>
              <p:cNvPr id="53" name="stat 1">
                <a:extLst>
                  <a:ext uri="{FF2B5EF4-FFF2-40B4-BE49-F238E27FC236}">
                    <a16:creationId xmlns:a16="http://schemas.microsoft.com/office/drawing/2014/main" id="{AB54F776-47FB-4556-BA10-EFB7DD5B50EC}"/>
                  </a:ext>
                </a:extLst>
              </p:cNvPr>
              <p:cNvSpPr/>
              <p:nvPr/>
            </p:nvSpPr>
            <p:spPr>
              <a:xfrm>
                <a:off x="4206679" y="2826739"/>
                <a:ext cx="2804742" cy="665079"/>
              </a:xfrm>
              <a:prstGeom prst="rect">
                <a:avLst/>
              </a:prstGeom>
            </p:spPr>
            <p:txBody>
              <a:bodyPr wrap="square" lIns="0" tIns="0" rIns="0" bIns="0" anchor="b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4800" spc="-150">
                    <a:solidFill>
                      <a:srgbClr val="FFFFFF"/>
                    </a:solidFill>
                    <a:latin typeface="Segoe UI Semibold"/>
                  </a:rPr>
                  <a:t>&gt;60000</a:t>
                </a:r>
              </a:p>
            </p:txBody>
          </p:sp>
          <p:sp>
            <p:nvSpPr>
              <p:cNvPr id="54" name="stat 1">
                <a:extLst>
                  <a:ext uri="{FF2B5EF4-FFF2-40B4-BE49-F238E27FC236}">
                    <a16:creationId xmlns:a16="http://schemas.microsoft.com/office/drawing/2014/main" id="{8D7F1527-55B4-4027-BEDF-265943F466E9}"/>
                  </a:ext>
                </a:extLst>
              </p:cNvPr>
              <p:cNvSpPr/>
              <p:nvPr/>
            </p:nvSpPr>
            <p:spPr>
              <a:xfrm>
                <a:off x="3984671" y="3265999"/>
                <a:ext cx="3328259" cy="720354"/>
              </a:xfrm>
              <a:prstGeom prst="rect">
                <a:avLst/>
              </a:prstGeom>
            </p:spPr>
            <p:txBody>
              <a:bodyPr wrap="square" lIns="0" tIns="164523" rIns="0" bIns="0" anchor="t" anchorCtr="0">
                <a:spAutoFit/>
              </a:bodyPr>
              <a:lstStyle/>
              <a:p>
                <a:pPr marL="0" lvl="1" algn="ctr" defTabSz="913841" fontAlgn="base">
                  <a:lnSpc>
                    <a:spcPct val="90000"/>
                  </a:lnSpc>
                  <a:defRPr/>
                </a:pPr>
                <a:r>
                  <a:rPr lang="en-US" sz="2000">
                    <a:solidFill>
                      <a:srgbClr val="FFFFFF"/>
                    </a:solidFill>
                    <a:latin typeface="Segoe UI"/>
                  </a:rPr>
                  <a:t>Visitors in GitHub organizations in past 2 weeks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177A279-B145-4178-9D00-2EED47C188AC}"/>
              </a:ext>
            </a:extLst>
          </p:cNvPr>
          <p:cNvSpPr txBox="1"/>
          <p:nvPr/>
        </p:nvSpPr>
        <p:spPr>
          <a:xfrm>
            <a:off x="2618434" y="6964456"/>
            <a:ext cx="4296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fefe</a:t>
            </a:r>
            <a:endParaRPr lang="en-FI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69CB08-50AF-45F3-B2A4-2DDA1AB4759F}"/>
              </a:ext>
            </a:extLst>
          </p:cNvPr>
          <p:cNvSpPr txBox="1"/>
          <p:nvPr/>
        </p:nvSpPr>
        <p:spPr>
          <a:xfrm>
            <a:off x="10689259" y="4282372"/>
            <a:ext cx="1649050" cy="515608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aka.ms/sppnp</a:t>
            </a:r>
          </a:p>
        </p:txBody>
      </p:sp>
    </p:spTree>
    <p:extLst>
      <p:ext uri="{BB962C8B-B14F-4D97-AF65-F5344CB8AC3E}">
        <p14:creationId xmlns:p14="http://schemas.microsoft.com/office/powerpoint/2010/main" val="1255667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3109909" y="832673"/>
            <a:ext cx="0" cy="5107675"/>
          </a:xfrm>
          <a:prstGeom prst="line">
            <a:avLst/>
          </a:prstGeom>
          <a:ln w="19050">
            <a:solidFill>
              <a:srgbClr val="00818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089685" y="832673"/>
            <a:ext cx="0" cy="5105793"/>
          </a:xfrm>
          <a:prstGeom prst="line">
            <a:avLst/>
          </a:prstGeom>
          <a:ln w="19050">
            <a:solidFill>
              <a:srgbClr val="00818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047D7C-51AC-48D6-96C3-7C01DE255781}"/>
              </a:ext>
            </a:extLst>
          </p:cNvPr>
          <p:cNvGrpSpPr/>
          <p:nvPr/>
        </p:nvGrpSpPr>
        <p:grpSpPr>
          <a:xfrm>
            <a:off x="348920" y="1155059"/>
            <a:ext cx="2486724" cy="3994074"/>
            <a:chOff x="348104" y="1079579"/>
            <a:chExt cx="2487077" cy="3994641"/>
          </a:xfrm>
        </p:grpSpPr>
        <p:pic>
          <p:nvPicPr>
            <p:cNvPr id="3" name="Picture 2" descr="A screenshot of a computer screen&#10;&#10;Description generated with very high confidence">
              <a:extLst>
                <a:ext uri="{FF2B5EF4-FFF2-40B4-BE49-F238E27FC236}">
                  <a16:creationId xmlns:a16="http://schemas.microsoft.com/office/drawing/2014/main" id="{5F8DBFC9-2263-4BC7-8625-0A08CD479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538" y="2141876"/>
              <a:ext cx="2289119" cy="131493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DE076B1-A4F1-4DBE-B4D0-287C47F9595D}"/>
                </a:ext>
              </a:extLst>
            </p:cNvPr>
            <p:cNvSpPr txBox="1"/>
            <p:nvPr/>
          </p:nvSpPr>
          <p:spPr>
            <a:xfrm>
              <a:off x="348104" y="1079579"/>
              <a:ext cx="2487077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SharePoint Dev docs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E27DD2-48B5-4735-BF95-08EB8A028F69}"/>
                </a:ext>
              </a:extLst>
            </p:cNvPr>
            <p:cNvSpPr txBox="1"/>
            <p:nvPr/>
          </p:nvSpPr>
          <p:spPr>
            <a:xfrm>
              <a:off x="392794" y="4530326"/>
              <a:ext cx="2354605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aka.ms/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spdev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-docs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5098B0-6F52-49B1-B63E-FAFD366C655C}"/>
              </a:ext>
            </a:extLst>
          </p:cNvPr>
          <p:cNvGrpSpPr/>
          <p:nvPr/>
        </p:nvGrpSpPr>
        <p:grpSpPr>
          <a:xfrm>
            <a:off x="3230079" y="1155812"/>
            <a:ext cx="2812087" cy="3993320"/>
            <a:chOff x="3229672" y="1080334"/>
            <a:chExt cx="2812486" cy="39938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07EA0A-7843-4E9D-B303-065A9DE6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5805" y="2141876"/>
              <a:ext cx="2289118" cy="168715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0F9E49-C914-4924-B928-592ED0BBD1BF}"/>
                </a:ext>
              </a:extLst>
            </p:cNvPr>
            <p:cNvSpPr txBox="1"/>
            <p:nvPr/>
          </p:nvSpPr>
          <p:spPr>
            <a:xfrm>
              <a:off x="3229672" y="1080334"/>
              <a:ext cx="2812486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SharePoint (Dev) videos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2D09EA-4B40-4272-A2B9-2748FE02328F}"/>
                </a:ext>
              </a:extLst>
            </p:cNvPr>
            <p:cNvSpPr txBox="1"/>
            <p:nvPr/>
          </p:nvSpPr>
          <p:spPr>
            <a:xfrm>
              <a:off x="3340888" y="4530326"/>
              <a:ext cx="2538951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aka.ms/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spdev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-videos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593A0F-2BAC-46AC-83B5-77AF4E34C68A}"/>
              </a:ext>
            </a:extLst>
          </p:cNvPr>
          <p:cNvGrpSpPr/>
          <p:nvPr/>
        </p:nvGrpSpPr>
        <p:grpSpPr>
          <a:xfrm>
            <a:off x="6309317" y="1155059"/>
            <a:ext cx="2614946" cy="3994074"/>
            <a:chOff x="6309346" y="1079579"/>
            <a:chExt cx="2615317" cy="39946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5A4E0A-633D-41C1-9403-0EA93ACC0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2323" y="2141876"/>
              <a:ext cx="2289113" cy="15133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E22066-B08D-4EBC-9462-8C1646AC5138}"/>
                </a:ext>
              </a:extLst>
            </p:cNvPr>
            <p:cNvSpPr txBox="1"/>
            <p:nvPr/>
          </p:nvSpPr>
          <p:spPr>
            <a:xfrm>
              <a:off x="6309346" y="1079579"/>
              <a:ext cx="2615317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SharePoint Dev issues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77A94C-8A95-48CE-BC76-B45E9A4D0C6D}"/>
                </a:ext>
              </a:extLst>
            </p:cNvPr>
            <p:cNvSpPr txBox="1"/>
            <p:nvPr/>
          </p:nvSpPr>
          <p:spPr>
            <a:xfrm>
              <a:off x="6360923" y="4530326"/>
              <a:ext cx="2482845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aka.ms/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spdev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-issues</a:t>
              </a: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6096000" y="826280"/>
            <a:ext cx="0" cy="5107675"/>
          </a:xfrm>
          <a:prstGeom prst="line">
            <a:avLst/>
          </a:prstGeom>
          <a:ln w="19050">
            <a:solidFill>
              <a:srgbClr val="00818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0B0921-3032-45B1-8BF6-7F659AFBF697}"/>
              </a:ext>
            </a:extLst>
          </p:cNvPr>
          <p:cNvGrpSpPr/>
          <p:nvPr/>
        </p:nvGrpSpPr>
        <p:grpSpPr>
          <a:xfrm>
            <a:off x="9290798" y="1155059"/>
            <a:ext cx="2735860" cy="4325208"/>
            <a:chOff x="9291251" y="1079579"/>
            <a:chExt cx="2736248" cy="432582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7C6653-B44F-406C-9BE9-0D072F16F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2350"/>
            <a:stretch/>
          </p:blipFill>
          <p:spPr>
            <a:xfrm>
              <a:off x="9468150" y="2141877"/>
              <a:ext cx="2382447" cy="224468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0DDCAF-D853-4780-B250-ACB4E817A0C4}"/>
                </a:ext>
              </a:extLst>
            </p:cNvPr>
            <p:cNvSpPr txBox="1"/>
            <p:nvPr/>
          </p:nvSpPr>
          <p:spPr>
            <a:xfrm>
              <a:off x="9804210" y="1079579"/>
              <a:ext cx="1710326" cy="54389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Open-source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850332-7012-43B5-831F-FACD76D2BD30}"/>
                </a:ext>
              </a:extLst>
            </p:cNvPr>
            <p:cNvSpPr txBox="1"/>
            <p:nvPr/>
          </p:nvSpPr>
          <p:spPr>
            <a:xfrm>
              <a:off x="9291251" y="4530326"/>
              <a:ext cx="2736248" cy="875074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github.com/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sharepoint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github.com/</a:t>
              </a:r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pnp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612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839D-E3DC-415C-B605-314EECD9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Join the Office 365 Developer Program! 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9C546-61BD-47B2-B2A7-2BDB288D3C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04941" y="1779331"/>
            <a:ext cx="5987059" cy="3901028"/>
          </a:xfrm>
          <a:gradFill flip="none" rotWithShape="1">
            <a:gsLst>
              <a:gs pos="20000">
                <a:schemeClr val="bg1">
                  <a:alpha val="0"/>
                </a:schemeClr>
              </a:gs>
              <a:gs pos="71000">
                <a:schemeClr val="bg1">
                  <a:alpha val="82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vert="horz" wrap="square" lIns="365708" tIns="89642" rIns="143428" bIns="89642" rtlCol="0">
            <a:spAutoFit/>
          </a:bodyPr>
          <a:lstStyle/>
          <a:p>
            <a:pPr lvl="1"/>
            <a:r>
              <a:rPr lang="en-US" sz="2353" dirty="0">
                <a:latin typeface="+mn-lt"/>
              </a:rPr>
              <a:t>New free renewable Microsoft 365 E5 subscription</a:t>
            </a:r>
            <a:br>
              <a:rPr lang="en-US" sz="2353" dirty="0">
                <a:latin typeface="+mn-lt"/>
              </a:rPr>
            </a:br>
            <a:r>
              <a:rPr lang="en-US" sz="1372" dirty="0">
                <a:latin typeface="+mn-lt"/>
              </a:rPr>
              <a:t>Be your own admin</a:t>
            </a:r>
            <a:r>
              <a:rPr lang="en-FI" sz="1372" dirty="0">
                <a:latin typeface="+mn-lt"/>
              </a:rPr>
              <a:t> – </a:t>
            </a:r>
            <a:r>
              <a:rPr lang="en-US" sz="1372" dirty="0">
                <a:latin typeface="+mn-lt"/>
              </a:rPr>
              <a:t>a</a:t>
            </a:r>
            <a:r>
              <a:rPr lang="en-FI" sz="1372" dirty="0">
                <a:latin typeface="+mn-lt"/>
              </a:rPr>
              <a:t>u</a:t>
            </a:r>
            <a:r>
              <a:rPr lang="en-US" sz="1372" dirty="0">
                <a:latin typeface="+mn-lt"/>
              </a:rPr>
              <a:t>t</a:t>
            </a:r>
            <a:r>
              <a:rPr lang="en-FI" sz="1372" dirty="0">
                <a:latin typeface="+mn-lt"/>
              </a:rPr>
              <a:t>o-</a:t>
            </a:r>
            <a:r>
              <a:rPr lang="en-US" sz="1372" dirty="0">
                <a:latin typeface="+mn-lt"/>
              </a:rPr>
              <a:t>r</a:t>
            </a:r>
            <a:r>
              <a:rPr lang="en-FI" sz="1372" dirty="0">
                <a:latin typeface="+mn-lt"/>
              </a:rPr>
              <a:t>e</a:t>
            </a:r>
            <a:r>
              <a:rPr lang="en-US" sz="1372" dirty="0">
                <a:latin typeface="+mn-lt"/>
              </a:rPr>
              <a:t>n</a:t>
            </a:r>
            <a:r>
              <a:rPr lang="en-FI" sz="1372" dirty="0">
                <a:latin typeface="+mn-lt"/>
              </a:rPr>
              <a:t>e</a:t>
            </a:r>
            <a:r>
              <a:rPr lang="en-US" sz="1372" dirty="0">
                <a:latin typeface="+mn-lt"/>
              </a:rPr>
              <a:t>w</a:t>
            </a:r>
            <a:r>
              <a:rPr lang="en-FI" sz="1372" dirty="0">
                <a:latin typeface="+mn-lt"/>
              </a:rPr>
              <a:t> </a:t>
            </a:r>
            <a:r>
              <a:rPr lang="en-US" sz="1372" dirty="0">
                <a:latin typeface="+mn-lt"/>
              </a:rPr>
              <a:t>i</a:t>
            </a:r>
            <a:r>
              <a:rPr lang="en-FI" sz="1372" dirty="0">
                <a:latin typeface="+mn-lt"/>
              </a:rPr>
              <a:t>f </a:t>
            </a:r>
            <a:r>
              <a:rPr lang="en-US" sz="1372" dirty="0">
                <a:latin typeface="+mn-lt"/>
              </a:rPr>
              <a:t>u</a:t>
            </a:r>
            <a:r>
              <a:rPr lang="en-FI" sz="1372" dirty="0">
                <a:latin typeface="+mn-lt"/>
              </a:rPr>
              <a:t>s</a:t>
            </a:r>
            <a:r>
              <a:rPr lang="en-US" sz="1372" dirty="0">
                <a:latin typeface="+mn-lt"/>
              </a:rPr>
              <a:t>e</a:t>
            </a:r>
            <a:r>
              <a:rPr lang="en-FI" sz="1372" dirty="0">
                <a:latin typeface="+mn-lt"/>
              </a:rPr>
              <a:t>d </a:t>
            </a:r>
            <a:r>
              <a:rPr lang="en-US" sz="1372" dirty="0">
                <a:latin typeface="+mn-lt"/>
              </a:rPr>
              <a:t>f</a:t>
            </a:r>
            <a:r>
              <a:rPr lang="en-FI" sz="1372" dirty="0">
                <a:latin typeface="+mn-lt"/>
              </a:rPr>
              <a:t>o</a:t>
            </a:r>
            <a:r>
              <a:rPr lang="en-US" sz="1372" dirty="0">
                <a:latin typeface="+mn-lt"/>
              </a:rPr>
              <a:t>r</a:t>
            </a:r>
            <a:r>
              <a:rPr lang="en-FI" sz="1372" dirty="0">
                <a:latin typeface="+mn-lt"/>
              </a:rPr>
              <a:t> </a:t>
            </a:r>
            <a:r>
              <a:rPr lang="en-US" sz="1372" dirty="0">
                <a:latin typeface="+mn-lt"/>
              </a:rPr>
              <a:t>d</a:t>
            </a:r>
            <a:r>
              <a:rPr lang="en-FI" sz="1372" dirty="0">
                <a:latin typeface="+mn-lt"/>
              </a:rPr>
              <a:t>e</a:t>
            </a:r>
            <a:r>
              <a:rPr lang="en-US" sz="1372" dirty="0">
                <a:latin typeface="+mn-lt"/>
              </a:rPr>
              <a:t>v</a:t>
            </a:r>
            <a:r>
              <a:rPr lang="en-FI" sz="1372" dirty="0">
                <a:latin typeface="+mn-lt"/>
              </a:rPr>
              <a:t> </a:t>
            </a:r>
            <a:r>
              <a:rPr lang="en-US" sz="1372" dirty="0">
                <a:latin typeface="+mn-lt"/>
              </a:rPr>
              <a:t>p</a:t>
            </a:r>
            <a:r>
              <a:rPr lang="en-FI" sz="1372" dirty="0">
                <a:latin typeface="+mn-lt"/>
              </a:rPr>
              <a:t>u</a:t>
            </a:r>
            <a:r>
              <a:rPr lang="en-US" sz="1372" dirty="0">
                <a:latin typeface="+mn-lt"/>
              </a:rPr>
              <a:t>r</a:t>
            </a:r>
            <a:r>
              <a:rPr lang="en-FI" sz="1372" dirty="0">
                <a:latin typeface="+mn-lt"/>
              </a:rPr>
              <a:t>p</a:t>
            </a:r>
            <a:r>
              <a:rPr lang="en-US" sz="1372" dirty="0">
                <a:latin typeface="+mn-lt"/>
              </a:rPr>
              <a:t>o</a:t>
            </a:r>
            <a:r>
              <a:rPr lang="en-FI" sz="1372" dirty="0">
                <a:latin typeface="+mn-lt"/>
              </a:rPr>
              <a:t>s</a:t>
            </a:r>
            <a:r>
              <a:rPr lang="en-US" sz="1372" dirty="0">
                <a:latin typeface="+mn-lt"/>
              </a:rPr>
              <a:t>e</a:t>
            </a:r>
            <a:r>
              <a:rPr lang="en-FI" sz="1372" dirty="0">
                <a:latin typeface="+mn-lt"/>
              </a:rPr>
              <a:t>s</a:t>
            </a:r>
          </a:p>
          <a:p>
            <a:pPr lvl="1"/>
            <a:endParaRPr lang="en-US" sz="1765" dirty="0">
              <a:latin typeface="+mn-lt"/>
            </a:endParaRPr>
          </a:p>
          <a:p>
            <a:pPr lvl="1"/>
            <a:r>
              <a:rPr lang="en-US" sz="2353" dirty="0">
                <a:latin typeface="+mn-lt"/>
              </a:rPr>
              <a:t>New dev sandbox creation tools</a:t>
            </a:r>
          </a:p>
          <a:p>
            <a:pPr marL="428543" lvl="2"/>
            <a:r>
              <a:rPr lang="en-US" sz="1372" dirty="0">
                <a:latin typeface="+mn-lt"/>
              </a:rPr>
              <a:t>Preload sample users and data for Microsoft Graph, and more</a:t>
            </a:r>
            <a:endParaRPr lang="en-FI" sz="1372" dirty="0">
              <a:latin typeface="+mn-lt"/>
            </a:endParaRPr>
          </a:p>
          <a:p>
            <a:pPr marL="428543" lvl="2"/>
            <a:endParaRPr lang="en-US" sz="1372" dirty="0">
              <a:latin typeface="+mn-lt"/>
            </a:endParaRPr>
          </a:p>
          <a:p>
            <a:pPr lvl="1"/>
            <a:r>
              <a:rPr lang="en-US" sz="2353" dirty="0">
                <a:latin typeface="+mn-lt"/>
              </a:rPr>
              <a:t>Access to Microsoft 365 experts </a:t>
            </a:r>
          </a:p>
          <a:p>
            <a:pPr marL="428543" lvl="2"/>
            <a:r>
              <a:rPr lang="en-US" sz="1372" dirty="0">
                <a:latin typeface="+mn-lt"/>
              </a:rPr>
              <a:t>Join bootcamps and monthly community calls </a:t>
            </a:r>
            <a:endParaRPr lang="en-FI" sz="1372" dirty="0">
              <a:latin typeface="+mn-lt"/>
            </a:endParaRPr>
          </a:p>
          <a:p>
            <a:pPr marL="428543" lvl="2"/>
            <a:endParaRPr lang="en-US" sz="1372" dirty="0">
              <a:latin typeface="+mn-lt"/>
            </a:endParaRPr>
          </a:p>
          <a:p>
            <a:pPr lvl="1"/>
            <a:r>
              <a:rPr lang="en-US" sz="2353" dirty="0">
                <a:latin typeface="+mn-lt"/>
              </a:rPr>
              <a:t>Tools, training, and documentation </a:t>
            </a:r>
          </a:p>
          <a:p>
            <a:pPr marL="428543" lvl="2"/>
            <a:r>
              <a:rPr lang="en-US" sz="1372" dirty="0">
                <a:latin typeface="+mn-lt"/>
              </a:rPr>
              <a:t>Learn, discover, and explore about Office 365 development</a:t>
            </a:r>
            <a:endParaRPr lang="en-FI" sz="1372" dirty="0">
              <a:latin typeface="+mn-lt"/>
            </a:endParaRPr>
          </a:p>
          <a:p>
            <a:pPr marL="428543" lvl="2"/>
            <a:endParaRPr lang="en-US" sz="1372" dirty="0">
              <a:latin typeface="+mn-lt"/>
            </a:endParaRPr>
          </a:p>
          <a:p>
            <a:pPr lvl="1"/>
            <a:r>
              <a:rPr lang="en-US" sz="2353" dirty="0">
                <a:latin typeface="+mn-lt"/>
              </a:rPr>
              <a:t>Blogs, newsletters, and social media</a:t>
            </a:r>
          </a:p>
          <a:p>
            <a:pPr marL="428543" lvl="2"/>
            <a:r>
              <a:rPr lang="en-US" sz="1372" dirty="0">
                <a:latin typeface="+mn-lt"/>
              </a:rPr>
              <a:t>Stay up to date with the community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60CC6F-C1C8-42C5-84F7-707107C02BB7}"/>
              </a:ext>
            </a:extLst>
          </p:cNvPr>
          <p:cNvSpPr txBox="1"/>
          <p:nvPr/>
        </p:nvSpPr>
        <p:spPr>
          <a:xfrm>
            <a:off x="500851" y="1232767"/>
            <a:ext cx="6778984" cy="374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https://aka.ms/IgniteO365DevProgram</a:t>
            </a:r>
            <a:endParaRPr lang="en-US" b="1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6019F-886A-46F9-BF23-654041B40C0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7" b="5473"/>
          <a:stretch/>
        </p:blipFill>
        <p:spPr>
          <a:xfrm>
            <a:off x="583732" y="1779202"/>
            <a:ext cx="5763692" cy="45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11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1BC22988-2DC6-4791-B9B4-04ED671306D8}"/>
              </a:ext>
            </a:extLst>
          </p:cNvPr>
          <p:cNvSpPr/>
          <p:nvPr/>
        </p:nvSpPr>
        <p:spPr>
          <a:xfrm>
            <a:off x="587522" y="1785808"/>
            <a:ext cx="6430368" cy="3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A07159-137C-41A8-AACF-3136063D55D2}"/>
              </a:ext>
            </a:extLst>
          </p:cNvPr>
          <p:cNvSpPr/>
          <p:nvPr/>
        </p:nvSpPr>
        <p:spPr>
          <a:xfrm>
            <a:off x="485961" y="1767072"/>
            <a:ext cx="1969406" cy="4634101"/>
          </a:xfrm>
          <a:custGeom>
            <a:avLst/>
            <a:gdLst>
              <a:gd name="connsiteX0" fmla="*/ 0 w 1861019"/>
              <a:gd name="connsiteY0" fmla="*/ 0 h 4634758"/>
              <a:gd name="connsiteX1" fmla="*/ 1861019 w 1861019"/>
              <a:gd name="connsiteY1" fmla="*/ 0 h 4634758"/>
              <a:gd name="connsiteX2" fmla="*/ 1861019 w 1861019"/>
              <a:gd name="connsiteY2" fmla="*/ 4634758 h 4634758"/>
              <a:gd name="connsiteX3" fmla="*/ 0 w 1861019"/>
              <a:gd name="connsiteY3" fmla="*/ 4634758 h 4634758"/>
              <a:gd name="connsiteX4" fmla="*/ 0 w 1861019"/>
              <a:gd name="connsiteY4" fmla="*/ 0 h 463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1019" h="4634758">
                <a:moveTo>
                  <a:pt x="0" y="0"/>
                </a:moveTo>
                <a:lnTo>
                  <a:pt x="1861019" y="0"/>
                </a:lnTo>
                <a:lnTo>
                  <a:pt x="1861019" y="4634758"/>
                </a:lnTo>
                <a:lnTo>
                  <a:pt x="0" y="463475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75" tIns="110475" rIns="110475" bIns="110475" numCol="1" spcCol="1270" anchor="t" anchorCtr="0">
            <a:noAutofit/>
          </a:bodyPr>
          <a:lstStyle/>
          <a:p>
            <a:pPr defTabSz="128880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900" dirty="0"/>
              <a:t>Explore SharePoint and Microsoft Graph</a:t>
            </a:r>
            <a:br>
              <a:rPr lang="en-US" sz="2900" dirty="0"/>
            </a:br>
            <a:r>
              <a:rPr lang="en-US" sz="2900" dirty="0"/>
              <a:t>Scenarios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CE6E30-A951-4626-8D4B-0F5584B04745}"/>
              </a:ext>
            </a:extLst>
          </p:cNvPr>
          <p:cNvSpPr/>
          <p:nvPr/>
        </p:nvSpPr>
        <p:spPr>
          <a:xfrm>
            <a:off x="2696486" y="1980844"/>
            <a:ext cx="4321404" cy="1554802"/>
          </a:xfrm>
          <a:custGeom>
            <a:avLst/>
            <a:gdLst>
              <a:gd name="connsiteX0" fmla="*/ 0 w 7304499"/>
              <a:gd name="connsiteY0" fmla="*/ 0 h 1448362"/>
              <a:gd name="connsiteX1" fmla="*/ 7304499 w 7304499"/>
              <a:gd name="connsiteY1" fmla="*/ 0 h 1448362"/>
              <a:gd name="connsiteX2" fmla="*/ 7304499 w 7304499"/>
              <a:gd name="connsiteY2" fmla="*/ 1448362 h 1448362"/>
              <a:gd name="connsiteX3" fmla="*/ 0 w 7304499"/>
              <a:gd name="connsiteY3" fmla="*/ 1448362 h 1448362"/>
              <a:gd name="connsiteX4" fmla="*/ 0 w 7304499"/>
              <a:gd name="connsiteY4" fmla="*/ 0 h 144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4499" h="1448362">
                <a:moveTo>
                  <a:pt x="0" y="0"/>
                </a:moveTo>
                <a:lnTo>
                  <a:pt x="7304499" y="0"/>
                </a:lnTo>
                <a:lnTo>
                  <a:pt x="7304499" y="1448362"/>
                </a:lnTo>
                <a:lnTo>
                  <a:pt x="0" y="14483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13" tIns="45713" rIns="45713" bIns="45713" numCol="1" spcCol="1270" anchor="t" anchorCtr="0">
            <a:noAutofit/>
          </a:bodyPr>
          <a:lstStyle/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SharePoint Framework</a:t>
            </a:r>
            <a:br>
              <a:rPr lang="en-US" sz="1400" dirty="0"/>
            </a:br>
            <a:r>
              <a:rPr lang="en-US" sz="1400" dirty="0"/>
              <a:t>Connect SPFx webpart to SharePoint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Build your first field customizer extension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PowerApps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Generate a canvas app in PowerApps from a SP list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/>
              <a:t>Customize a SP list form using PowerApps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693F495B-9C81-40DB-92D4-3E027EAE54FE}"/>
              </a:ext>
            </a:extLst>
          </p:cNvPr>
          <p:cNvSpPr/>
          <p:nvPr/>
        </p:nvSpPr>
        <p:spPr>
          <a:xfrm flipV="1">
            <a:off x="2626705" y="3792170"/>
            <a:ext cx="4391184" cy="3"/>
          </a:xfrm>
          <a:prstGeom prst="line">
            <a:avLst/>
          </a:prstGeom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038D97-5802-44DF-B74B-25D6D14942EE}"/>
              </a:ext>
            </a:extLst>
          </p:cNvPr>
          <p:cNvSpPr/>
          <p:nvPr/>
        </p:nvSpPr>
        <p:spPr>
          <a:xfrm>
            <a:off x="2696485" y="4155351"/>
            <a:ext cx="3963315" cy="2580247"/>
          </a:xfrm>
          <a:custGeom>
            <a:avLst/>
            <a:gdLst>
              <a:gd name="connsiteX0" fmla="*/ 0 w 3313540"/>
              <a:gd name="connsiteY0" fmla="*/ 0 h 1448362"/>
              <a:gd name="connsiteX1" fmla="*/ 3313540 w 3313540"/>
              <a:gd name="connsiteY1" fmla="*/ 0 h 1448362"/>
              <a:gd name="connsiteX2" fmla="*/ 3313540 w 3313540"/>
              <a:gd name="connsiteY2" fmla="*/ 1448362 h 1448362"/>
              <a:gd name="connsiteX3" fmla="*/ 0 w 3313540"/>
              <a:gd name="connsiteY3" fmla="*/ 1448362 h 1448362"/>
              <a:gd name="connsiteX4" fmla="*/ 0 w 3313540"/>
              <a:gd name="connsiteY4" fmla="*/ 0 h 144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3540" h="1448362">
                <a:moveTo>
                  <a:pt x="0" y="0"/>
                </a:moveTo>
                <a:lnTo>
                  <a:pt x="3313540" y="0"/>
                </a:lnTo>
                <a:lnTo>
                  <a:pt x="3313540" y="1448362"/>
                </a:lnTo>
                <a:lnTo>
                  <a:pt x="0" y="14483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1904" tIns="41904" rIns="41904" bIns="41904" numCol="1" spcCol="1270" anchor="t" anchorCtr="0">
            <a:noAutofit/>
          </a:bodyPr>
          <a:lstStyle/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/>
              <a:t>Microsoft Graph Scenarios</a:t>
            </a:r>
            <a:br>
              <a:rPr lang="en-US" sz="1400" dirty="0"/>
            </a:br>
            <a:endParaRPr lang="en-US" sz="1400" dirty="0"/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Enumerate the document libraries under the root site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SharePoint site based on relative path of the site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Search for a SharePoint site by keyword	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Enumerate subsites of the root site	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Enumerate site columns of the root site	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</a:rPr>
              <a:t>Enumerate site content types of the root site	</a:t>
            </a:r>
          </a:p>
          <a:p>
            <a:pPr defTabSz="46663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F3D419-DCDA-4FB1-8AD6-8F80B3B57768}"/>
              </a:ext>
            </a:extLst>
          </p:cNvPr>
          <p:cNvSpPr/>
          <p:nvPr/>
        </p:nvSpPr>
        <p:spPr>
          <a:xfrm>
            <a:off x="6743608" y="4359465"/>
            <a:ext cx="4266594" cy="2292330"/>
          </a:xfrm>
          <a:custGeom>
            <a:avLst/>
            <a:gdLst>
              <a:gd name="connsiteX0" fmla="*/ 0 w 3313540"/>
              <a:gd name="connsiteY0" fmla="*/ 0 h 1448362"/>
              <a:gd name="connsiteX1" fmla="*/ 3313540 w 3313540"/>
              <a:gd name="connsiteY1" fmla="*/ 0 h 1448362"/>
              <a:gd name="connsiteX2" fmla="*/ 3313540 w 3313540"/>
              <a:gd name="connsiteY2" fmla="*/ 1448362 h 1448362"/>
              <a:gd name="connsiteX3" fmla="*/ 0 w 3313540"/>
              <a:gd name="connsiteY3" fmla="*/ 1448362 h 1448362"/>
              <a:gd name="connsiteX4" fmla="*/ 0 w 3313540"/>
              <a:gd name="connsiteY4" fmla="*/ 0 h 144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3540" h="1448362">
                <a:moveTo>
                  <a:pt x="0" y="0"/>
                </a:moveTo>
                <a:lnTo>
                  <a:pt x="3313540" y="0"/>
                </a:lnTo>
                <a:lnTo>
                  <a:pt x="3313540" y="1448362"/>
                </a:lnTo>
                <a:lnTo>
                  <a:pt x="0" y="144836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13" tIns="45713" rIns="45713" bIns="45713" numCol="1" spcCol="1270" anchor="t" anchorCtr="0">
            <a:noAutofit/>
          </a:bodyPr>
          <a:lstStyle/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Enumerate the lists in the root site	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Enumerate the list items in a list	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Enumerate list items with specific column	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Items trending around me	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Items shared with me	</a:t>
            </a:r>
          </a:p>
          <a:p>
            <a:pPr defTabSz="5332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Items uploaded by me (viewed and modified by me)</a:t>
            </a:r>
            <a:endParaRPr lang="en-US" sz="1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3414F0A-7925-478F-8DDB-38B5B448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22" y="675476"/>
            <a:ext cx="11016957" cy="5539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PREVIEW: New SharePoint Sample Data Pack</a:t>
            </a:r>
            <a:br>
              <a:rPr lang="en-US" b="1" dirty="0"/>
            </a:br>
            <a:r>
              <a:rPr lang="en-US" sz="2200" i="1" dirty="0"/>
              <a:t>What can I do with it?</a:t>
            </a:r>
            <a:br>
              <a:rPr lang="en-US" b="1" dirty="0"/>
            </a:b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91CA2-5306-41B0-AF6F-4F40704E69B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20440" r="12308" b="21233"/>
          <a:stretch/>
        </p:blipFill>
        <p:spPr>
          <a:xfrm>
            <a:off x="7259008" y="1429097"/>
            <a:ext cx="4726417" cy="293036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9D2FF0-22BA-46D1-84D4-E62DABC12F8A}"/>
              </a:ext>
            </a:extLst>
          </p:cNvPr>
          <p:cNvSpPr/>
          <p:nvPr/>
        </p:nvSpPr>
        <p:spPr>
          <a:xfrm rot="445813">
            <a:off x="9777600" y="185847"/>
            <a:ext cx="2369601" cy="374793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375"/>
              </a:spcBef>
            </a:pPr>
            <a:r>
              <a:rPr lang="en-US" b="1" dirty="0">
                <a:solidFill>
                  <a:schemeClr val="bg1"/>
                </a:solidFill>
              </a:rPr>
              <a:t>Coming in Q1 2020</a:t>
            </a:r>
          </a:p>
        </p:txBody>
      </p:sp>
    </p:spTree>
    <p:extLst>
      <p:ext uri="{BB962C8B-B14F-4D97-AF65-F5344CB8AC3E}">
        <p14:creationId xmlns:p14="http://schemas.microsoft.com/office/powerpoint/2010/main" val="37608618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rgbClr val="00818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4" b="10712"/>
          <a:stretch/>
        </p:blipFill>
        <p:spPr>
          <a:xfrm>
            <a:off x="866" y="-96468"/>
            <a:ext cx="16009354" cy="733112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 flipH="1">
            <a:off x="865" y="-96468"/>
            <a:ext cx="12190271" cy="7331129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76" tIns="146222" rIns="182776" bIns="14622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7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8000" y="2944950"/>
            <a:ext cx="4959530" cy="922560"/>
          </a:xfrm>
        </p:spPr>
        <p:txBody>
          <a:bodyPr/>
          <a:lstStyle/>
          <a:p>
            <a:r>
              <a:rPr lang="en-US" sz="5995" dirty="0">
                <a:solidFill>
                  <a:srgbClr val="00818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17720B3-CF0A-4211-A505-635E7AA9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0" y="6269860"/>
            <a:ext cx="1095726" cy="4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0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3.7037E-7 L -0.31289 -3.7037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862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8D6BE6-6240-45B2-8316-F899CFF3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50" y="1481436"/>
            <a:ext cx="2529700" cy="38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806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D3A2F7-A358-4CBD-A9B4-505CC5B89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4"/>
          <a:stretch/>
        </p:blipFill>
        <p:spPr>
          <a:xfrm>
            <a:off x="5726501" y="1448483"/>
            <a:ext cx="6465499" cy="42920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183C7A-C387-45C5-B839-7BB228B4091B}"/>
              </a:ext>
            </a:extLst>
          </p:cNvPr>
          <p:cNvSpPr/>
          <p:nvPr/>
        </p:nvSpPr>
        <p:spPr bwMode="auto">
          <a:xfrm>
            <a:off x="1020684" y="2049030"/>
            <a:ext cx="2297334" cy="45264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r>
              <a:rPr lang="en-US" sz="2353" b="1" spc="29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6EE522-6672-435D-A47F-0B904BCE8C3A}"/>
              </a:ext>
            </a:extLst>
          </p:cNvPr>
          <p:cNvSpPr txBox="1"/>
          <p:nvPr/>
        </p:nvSpPr>
        <p:spPr>
          <a:xfrm>
            <a:off x="834297" y="2679520"/>
            <a:ext cx="5005777" cy="202760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New </a:t>
            </a:r>
            <a:r>
              <a:rPr lang="en-US" sz="3137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SharePoint</a:t>
            </a:r>
            <a:r>
              <a:rPr lang="en-US" sz="313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Look Book with beautiful designs and integrated provisioning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5445A3-5759-4F5A-A272-50A07CA86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97" y="6062449"/>
            <a:ext cx="1603236" cy="589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52662" y="1067310"/>
            <a:ext cx="7673737" cy="4939112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FCC57A4B-41D9-43A8-8CA5-7E08A87AA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672" y="6128052"/>
            <a:ext cx="1048064" cy="4483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949449" y="4793113"/>
            <a:ext cx="3336402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solidFill>
                  <a:schemeClr val="tx2">
                    <a:lumMod val="90000"/>
                    <a:lumOff val="10000"/>
                  </a:schemeClr>
                </a:solidFill>
                <a:latin typeface="Open Sans"/>
              </a:rPr>
              <a:t>https://lookbook.microsoft.com</a:t>
            </a:r>
            <a:endParaRPr lang="en-US" sz="1765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374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915AA-6025-4558-BB5E-6CE571E4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9E57D-EB0A-4D57-B95A-0B0623FBD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SharePoint look book – assets and resources to </a:t>
            </a:r>
            <a:r>
              <a:rPr lang="en-US"/>
              <a:t>take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3CA8BA4-BE3B-4FA6-929F-A88A178BC562}"/>
              </a:ext>
            </a:extLst>
          </p:cNvPr>
          <p:cNvSpPr/>
          <p:nvPr/>
        </p:nvSpPr>
        <p:spPr bwMode="auto">
          <a:xfrm>
            <a:off x="2852202" y="1004440"/>
            <a:ext cx="6487601" cy="4849121"/>
          </a:xfrm>
          <a:prstGeom prst="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D78C77-323C-4748-A19C-C32DC8990BD9}"/>
              </a:ext>
            </a:extLst>
          </p:cNvPr>
          <p:cNvSpPr/>
          <p:nvPr/>
        </p:nvSpPr>
        <p:spPr bwMode="auto">
          <a:xfrm>
            <a:off x="4806501" y="968403"/>
            <a:ext cx="2579002" cy="8861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2C4A509-5F33-4BC2-80B0-5BC7ABF1E44E}"/>
              </a:ext>
            </a:extLst>
          </p:cNvPr>
          <p:cNvSpPr/>
          <p:nvPr/>
        </p:nvSpPr>
        <p:spPr bwMode="auto">
          <a:xfrm>
            <a:off x="6577496" y="5693530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4DEEBE0-0E47-4775-B044-FDA8EED0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501" y="1500510"/>
            <a:ext cx="2579002" cy="3856981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2CE1C24-ACB7-4378-A65A-D76798738DDE}"/>
              </a:ext>
            </a:extLst>
          </p:cNvPr>
          <p:cNvGrpSpPr/>
          <p:nvPr/>
        </p:nvGrpSpPr>
        <p:grpSpPr>
          <a:xfrm>
            <a:off x="4408747" y="2009747"/>
            <a:ext cx="540450" cy="2136360"/>
            <a:chOff x="4496662" y="2049138"/>
            <a:chExt cx="551444" cy="217981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79FE93-8EA1-431F-81EF-BFFD985C7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2049138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5BB322E-E415-4859-A2B4-11A00E571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4228642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F7A1CEB-8B39-43CF-9A3B-A04A4BC2FE61}"/>
              </a:ext>
            </a:extLst>
          </p:cNvPr>
          <p:cNvGrpSpPr/>
          <p:nvPr/>
        </p:nvGrpSpPr>
        <p:grpSpPr>
          <a:xfrm>
            <a:off x="7221209" y="2819457"/>
            <a:ext cx="540450" cy="2150500"/>
            <a:chOff x="7366333" y="2875319"/>
            <a:chExt cx="551444" cy="219424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D651830-3D5B-400C-AA82-E47204D79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287531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C88C049-1174-4A20-BD44-441E50C16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506924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AF6FC8D-A10C-490A-B675-D2538E64EADF}"/>
              </a:ext>
            </a:extLst>
          </p:cNvPr>
          <p:cNvSpPr/>
          <p:nvPr/>
        </p:nvSpPr>
        <p:spPr bwMode="auto">
          <a:xfrm>
            <a:off x="2549876" y="45494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75D1C3-54C1-4CDD-A82A-A59CAA2B6E95}"/>
              </a:ext>
            </a:extLst>
          </p:cNvPr>
          <p:cNvSpPr/>
          <p:nvPr/>
        </p:nvSpPr>
        <p:spPr bwMode="auto">
          <a:xfrm>
            <a:off x="3195911" y="264498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2A0F55-7600-45B7-A016-6440C3684712}"/>
              </a:ext>
            </a:extLst>
          </p:cNvPr>
          <p:cNvSpPr/>
          <p:nvPr/>
        </p:nvSpPr>
        <p:spPr bwMode="auto">
          <a:xfrm>
            <a:off x="3928324" y="109917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E9A25F3-DDF6-43C4-9150-FFCD48705D12}"/>
              </a:ext>
            </a:extLst>
          </p:cNvPr>
          <p:cNvSpPr/>
          <p:nvPr/>
        </p:nvSpPr>
        <p:spPr bwMode="auto">
          <a:xfrm>
            <a:off x="3080879" y="479689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F3F7C98-013F-45F5-B76C-EE409AF9130B}"/>
              </a:ext>
            </a:extLst>
          </p:cNvPr>
          <p:cNvSpPr/>
          <p:nvPr/>
        </p:nvSpPr>
        <p:spPr bwMode="auto">
          <a:xfrm>
            <a:off x="4985341" y="515606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F8232E-4A72-4830-A25B-0418F49DC3D7}"/>
              </a:ext>
            </a:extLst>
          </p:cNvPr>
          <p:cNvSpPr/>
          <p:nvPr/>
        </p:nvSpPr>
        <p:spPr bwMode="auto">
          <a:xfrm>
            <a:off x="3541423" y="5717405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5FD1C5-5CE6-4DE9-9C5C-366D893A2E90}"/>
              </a:ext>
            </a:extLst>
          </p:cNvPr>
          <p:cNvSpPr/>
          <p:nvPr/>
        </p:nvSpPr>
        <p:spPr bwMode="auto">
          <a:xfrm>
            <a:off x="2255319" y="3472771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EA09F5D-5EA9-4793-878C-540417284E0A}"/>
              </a:ext>
            </a:extLst>
          </p:cNvPr>
          <p:cNvSpPr/>
          <p:nvPr/>
        </p:nvSpPr>
        <p:spPr bwMode="auto">
          <a:xfrm>
            <a:off x="8673287" y="72969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0F0333-64CB-465B-9856-107F3E0EE293}"/>
              </a:ext>
            </a:extLst>
          </p:cNvPr>
          <p:cNvSpPr/>
          <p:nvPr/>
        </p:nvSpPr>
        <p:spPr bwMode="auto">
          <a:xfrm>
            <a:off x="8327775" y="190623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853F47-1564-446C-A16F-7466FC91BB19}"/>
              </a:ext>
            </a:extLst>
          </p:cNvPr>
          <p:cNvSpPr/>
          <p:nvPr/>
        </p:nvSpPr>
        <p:spPr bwMode="auto">
          <a:xfrm>
            <a:off x="8846043" y="379383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F9B9292-5459-4F90-9A1B-4BBF983B117B}"/>
              </a:ext>
            </a:extLst>
          </p:cNvPr>
          <p:cNvSpPr/>
          <p:nvPr/>
        </p:nvSpPr>
        <p:spPr bwMode="auto">
          <a:xfrm>
            <a:off x="8155018" y="532881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F9A713-8E3E-43D4-85F2-EDE54F7A014E}"/>
              </a:ext>
            </a:extLst>
          </p:cNvPr>
          <p:cNvSpPr/>
          <p:nvPr/>
        </p:nvSpPr>
        <p:spPr bwMode="auto">
          <a:xfrm>
            <a:off x="9167045" y="595969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C155153-22EF-497B-871F-552FCF358F6C}"/>
              </a:ext>
            </a:extLst>
          </p:cNvPr>
          <p:cNvSpPr/>
          <p:nvPr/>
        </p:nvSpPr>
        <p:spPr bwMode="auto">
          <a:xfrm>
            <a:off x="8125073" y="3614897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CB9D4D2-5E98-4F3E-88E9-9D93ACF30159}"/>
              </a:ext>
            </a:extLst>
          </p:cNvPr>
          <p:cNvSpPr/>
          <p:nvPr/>
        </p:nvSpPr>
        <p:spPr bwMode="auto">
          <a:xfrm>
            <a:off x="9536926" y="2078997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AE6B459-BBC2-4CEB-909E-853BB1C49C82}"/>
              </a:ext>
            </a:extLst>
          </p:cNvPr>
          <p:cNvSpPr/>
          <p:nvPr/>
        </p:nvSpPr>
        <p:spPr bwMode="auto">
          <a:xfrm>
            <a:off x="7851565" y="1311485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86ABA71-D559-4E1F-83FD-924565FD7296}"/>
              </a:ext>
            </a:extLst>
          </p:cNvPr>
          <p:cNvSpPr/>
          <p:nvPr/>
        </p:nvSpPr>
        <p:spPr bwMode="auto">
          <a:xfrm>
            <a:off x="3210500" y="1338474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BA0F920-9A63-4443-B7E3-08E5AB1E7D37}"/>
              </a:ext>
            </a:extLst>
          </p:cNvPr>
          <p:cNvSpPr/>
          <p:nvPr/>
        </p:nvSpPr>
        <p:spPr bwMode="auto">
          <a:xfrm>
            <a:off x="4386994" y="3599664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974D600-0B60-4900-AB50-D73A87D7A0B3}"/>
              </a:ext>
            </a:extLst>
          </p:cNvPr>
          <p:cNvSpPr/>
          <p:nvPr/>
        </p:nvSpPr>
        <p:spPr bwMode="auto">
          <a:xfrm>
            <a:off x="4407816" y="4873456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ECBBD9-59B5-40D3-A24A-B7D6EE112AFD}"/>
              </a:ext>
            </a:extLst>
          </p:cNvPr>
          <p:cNvSpPr/>
          <p:nvPr/>
        </p:nvSpPr>
        <p:spPr bwMode="auto">
          <a:xfrm>
            <a:off x="2418736" y="5693532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5ED41B0-74F0-4D99-93EB-CEB61A9C3BBD}"/>
              </a:ext>
            </a:extLst>
          </p:cNvPr>
          <p:cNvCxnSpPr>
            <a:endCxn id="99" idx="1"/>
          </p:cNvCxnSpPr>
          <p:nvPr/>
        </p:nvCxnSpPr>
        <p:spPr>
          <a:xfrm>
            <a:off x="2722634" y="627703"/>
            <a:ext cx="507373" cy="73027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DEF4E4-2F33-4053-95BB-D91D7154BB7A}"/>
              </a:ext>
            </a:extLst>
          </p:cNvPr>
          <p:cNvCxnSpPr>
            <a:cxnSpLocks/>
          </p:cNvCxnSpPr>
          <p:nvPr/>
        </p:nvCxnSpPr>
        <p:spPr>
          <a:xfrm flipH="1">
            <a:off x="3359672" y="1272352"/>
            <a:ext cx="759152" cy="151479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C448665-E3A4-412E-9326-666CFF9B9A0E}"/>
              </a:ext>
            </a:extLst>
          </p:cNvPr>
          <p:cNvCxnSpPr>
            <a:cxnSpLocks/>
          </p:cNvCxnSpPr>
          <p:nvPr/>
        </p:nvCxnSpPr>
        <p:spPr>
          <a:xfrm flipH="1">
            <a:off x="3260698" y="1286333"/>
            <a:ext cx="887171" cy="13856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1754F0E-0CAA-4866-B932-1C2FEBA3B73F}"/>
              </a:ext>
            </a:extLst>
          </p:cNvPr>
          <p:cNvCxnSpPr>
            <a:cxnSpLocks/>
          </p:cNvCxnSpPr>
          <p:nvPr/>
        </p:nvCxnSpPr>
        <p:spPr>
          <a:xfrm flipH="1" flipV="1">
            <a:off x="3284091" y="1405100"/>
            <a:ext cx="75581" cy="1371250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031D31-C0C7-42AB-B52C-C16E92018B9B}"/>
              </a:ext>
            </a:extLst>
          </p:cNvPr>
          <p:cNvCxnSpPr>
            <a:cxnSpLocks/>
          </p:cNvCxnSpPr>
          <p:nvPr/>
        </p:nvCxnSpPr>
        <p:spPr>
          <a:xfrm flipH="1" flipV="1">
            <a:off x="3370470" y="2819540"/>
            <a:ext cx="1091747" cy="84807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7906A69-CDF4-4E56-922D-AA0CDB06545F}"/>
              </a:ext>
            </a:extLst>
          </p:cNvPr>
          <p:cNvCxnSpPr>
            <a:cxnSpLocks/>
          </p:cNvCxnSpPr>
          <p:nvPr/>
        </p:nvCxnSpPr>
        <p:spPr>
          <a:xfrm flipV="1">
            <a:off x="2474298" y="2837536"/>
            <a:ext cx="892573" cy="73780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6EF9A62-10F8-4C9F-91D9-38FB3B3644B2}"/>
              </a:ext>
            </a:extLst>
          </p:cNvPr>
          <p:cNvCxnSpPr>
            <a:cxnSpLocks/>
          </p:cNvCxnSpPr>
          <p:nvPr/>
        </p:nvCxnSpPr>
        <p:spPr>
          <a:xfrm>
            <a:off x="3433451" y="2817740"/>
            <a:ext cx="1524209" cy="3419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A3CF02-7B4B-43FD-8578-8F1E666D999C}"/>
              </a:ext>
            </a:extLst>
          </p:cNvPr>
          <p:cNvCxnSpPr>
            <a:cxnSpLocks/>
          </p:cNvCxnSpPr>
          <p:nvPr/>
        </p:nvCxnSpPr>
        <p:spPr>
          <a:xfrm>
            <a:off x="4111879" y="1261137"/>
            <a:ext cx="824189" cy="31671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438939-8EAA-45BD-B1FF-0F0459320475}"/>
              </a:ext>
            </a:extLst>
          </p:cNvPr>
          <p:cNvCxnSpPr>
            <a:cxnSpLocks/>
          </p:cNvCxnSpPr>
          <p:nvPr/>
        </p:nvCxnSpPr>
        <p:spPr>
          <a:xfrm flipH="1">
            <a:off x="3708619" y="4920215"/>
            <a:ext cx="794332" cy="96745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553B491-B954-48B6-A521-F25D4C26C539}"/>
              </a:ext>
            </a:extLst>
          </p:cNvPr>
          <p:cNvCxnSpPr>
            <a:cxnSpLocks/>
          </p:cNvCxnSpPr>
          <p:nvPr/>
        </p:nvCxnSpPr>
        <p:spPr>
          <a:xfrm flipH="1">
            <a:off x="3260533" y="4930398"/>
            <a:ext cx="1598851" cy="50920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7C7C35-C738-416F-B08E-50F9B56D3BF4}"/>
              </a:ext>
            </a:extLst>
          </p:cNvPr>
          <p:cNvCxnSpPr>
            <a:cxnSpLocks/>
          </p:cNvCxnSpPr>
          <p:nvPr/>
        </p:nvCxnSpPr>
        <p:spPr>
          <a:xfrm flipH="1" flipV="1">
            <a:off x="4452033" y="3677796"/>
            <a:ext cx="519372" cy="32587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C3DF723-31EB-48E1-9B81-13528C1ACB9E}"/>
              </a:ext>
            </a:extLst>
          </p:cNvPr>
          <p:cNvCxnSpPr>
            <a:cxnSpLocks/>
          </p:cNvCxnSpPr>
          <p:nvPr/>
        </p:nvCxnSpPr>
        <p:spPr>
          <a:xfrm flipH="1">
            <a:off x="2452622" y="3667613"/>
            <a:ext cx="1999409" cy="213519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6DBBE75-9A63-4908-96D1-576F52B77CA1}"/>
              </a:ext>
            </a:extLst>
          </p:cNvPr>
          <p:cNvCxnSpPr>
            <a:cxnSpLocks/>
          </p:cNvCxnSpPr>
          <p:nvPr/>
        </p:nvCxnSpPr>
        <p:spPr>
          <a:xfrm flipH="1">
            <a:off x="3718802" y="5378483"/>
            <a:ext cx="1446094" cy="53973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4C76D42-1422-4507-B512-0519A4C9E0AC}"/>
              </a:ext>
            </a:extLst>
          </p:cNvPr>
          <p:cNvCxnSpPr>
            <a:cxnSpLocks/>
          </p:cNvCxnSpPr>
          <p:nvPr/>
        </p:nvCxnSpPr>
        <p:spPr>
          <a:xfrm flipH="1" flipV="1">
            <a:off x="5195448" y="5388668"/>
            <a:ext cx="1527563" cy="49900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F2EF780-2908-4099-84D0-74FB9DE543F7}"/>
              </a:ext>
            </a:extLst>
          </p:cNvPr>
          <p:cNvCxnSpPr>
            <a:cxnSpLocks/>
          </p:cNvCxnSpPr>
          <p:nvPr/>
        </p:nvCxnSpPr>
        <p:spPr>
          <a:xfrm flipH="1" flipV="1">
            <a:off x="7300090" y="5263067"/>
            <a:ext cx="1062506" cy="22743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7F0DBFA-09E5-4420-AF3B-3461E0EF14E9}"/>
              </a:ext>
            </a:extLst>
          </p:cNvPr>
          <p:cNvCxnSpPr>
            <a:cxnSpLocks/>
          </p:cNvCxnSpPr>
          <p:nvPr/>
        </p:nvCxnSpPr>
        <p:spPr>
          <a:xfrm flipH="1" flipV="1">
            <a:off x="8376174" y="5565186"/>
            <a:ext cx="953878" cy="56689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9B7D58A-7D32-4502-A484-A58354E81819}"/>
              </a:ext>
            </a:extLst>
          </p:cNvPr>
          <p:cNvCxnSpPr>
            <a:cxnSpLocks/>
          </p:cNvCxnSpPr>
          <p:nvPr/>
        </p:nvCxnSpPr>
        <p:spPr>
          <a:xfrm flipH="1" flipV="1">
            <a:off x="8240390" y="3708350"/>
            <a:ext cx="773964" cy="26477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480A137-AEFC-4459-A7BD-7980B1C4554C}"/>
              </a:ext>
            </a:extLst>
          </p:cNvPr>
          <p:cNvCxnSpPr>
            <a:cxnSpLocks/>
          </p:cNvCxnSpPr>
          <p:nvPr/>
        </p:nvCxnSpPr>
        <p:spPr>
          <a:xfrm flipH="1">
            <a:off x="7371377" y="3698164"/>
            <a:ext cx="848645" cy="679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C6523F-B30A-4A0C-B62F-3845BAEC332B}"/>
              </a:ext>
            </a:extLst>
          </p:cNvPr>
          <p:cNvCxnSpPr>
            <a:cxnSpLocks/>
          </p:cNvCxnSpPr>
          <p:nvPr/>
        </p:nvCxnSpPr>
        <p:spPr>
          <a:xfrm flipH="1">
            <a:off x="8200032" y="2104972"/>
            <a:ext cx="290425" cy="156415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9E5F71-0F14-4A33-AD56-A3E889079E9D}"/>
              </a:ext>
            </a:extLst>
          </p:cNvPr>
          <p:cNvCxnSpPr>
            <a:cxnSpLocks/>
          </p:cNvCxnSpPr>
          <p:nvPr/>
        </p:nvCxnSpPr>
        <p:spPr>
          <a:xfrm flipH="1">
            <a:off x="8515352" y="877263"/>
            <a:ext cx="346248" cy="1211868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C1E14B-3BB2-4DAF-A2CB-0858B0A858C9}"/>
              </a:ext>
            </a:extLst>
          </p:cNvPr>
          <p:cNvCxnSpPr>
            <a:cxnSpLocks/>
          </p:cNvCxnSpPr>
          <p:nvPr/>
        </p:nvCxnSpPr>
        <p:spPr>
          <a:xfrm>
            <a:off x="7924695" y="1396636"/>
            <a:ext cx="577081" cy="750205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968DBA7-CCDA-475A-9AF2-85B9119226E1}"/>
              </a:ext>
            </a:extLst>
          </p:cNvPr>
          <p:cNvCxnSpPr>
            <a:cxnSpLocks/>
          </p:cNvCxnSpPr>
          <p:nvPr/>
        </p:nvCxnSpPr>
        <p:spPr>
          <a:xfrm flipH="1" flipV="1">
            <a:off x="8525535" y="2068764"/>
            <a:ext cx="1099847" cy="7128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6BF6AB4-FCE5-4FCD-ADA7-5A6FFE69ABFC}"/>
              </a:ext>
            </a:extLst>
          </p:cNvPr>
          <p:cNvSpPr/>
          <p:nvPr/>
        </p:nvSpPr>
        <p:spPr bwMode="auto">
          <a:xfrm>
            <a:off x="8719908" y="4449171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A9BF74D-015B-4971-8857-A2B3A36B9E8B}"/>
              </a:ext>
            </a:extLst>
          </p:cNvPr>
          <p:cNvCxnSpPr>
            <a:cxnSpLocks/>
          </p:cNvCxnSpPr>
          <p:nvPr/>
        </p:nvCxnSpPr>
        <p:spPr>
          <a:xfrm flipH="1">
            <a:off x="8776736" y="3993492"/>
            <a:ext cx="278355" cy="53634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D294AB-F220-470B-8081-E8CEEC76CA66}"/>
              </a:ext>
            </a:extLst>
          </p:cNvPr>
          <p:cNvCxnSpPr>
            <a:cxnSpLocks/>
          </p:cNvCxnSpPr>
          <p:nvPr/>
        </p:nvCxnSpPr>
        <p:spPr>
          <a:xfrm>
            <a:off x="8206445" y="3694770"/>
            <a:ext cx="1113424" cy="242712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25A4E94-99ED-41B3-B80C-7F4F1423F749}"/>
              </a:ext>
            </a:extLst>
          </p:cNvPr>
          <p:cNvCxnSpPr>
            <a:cxnSpLocks/>
          </p:cNvCxnSpPr>
          <p:nvPr/>
        </p:nvCxnSpPr>
        <p:spPr>
          <a:xfrm flipV="1">
            <a:off x="7910665" y="917998"/>
            <a:ext cx="971301" cy="43998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A030466-C5F5-44FA-9511-D08371B3CE5E}"/>
              </a:ext>
            </a:extLst>
          </p:cNvPr>
          <p:cNvCxnSpPr>
            <a:cxnSpLocks/>
          </p:cNvCxnSpPr>
          <p:nvPr/>
        </p:nvCxnSpPr>
        <p:spPr>
          <a:xfrm flipV="1">
            <a:off x="7324524" y="2158552"/>
            <a:ext cx="1104955" cy="41957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C971830-B02A-416A-AB9A-D8F60F3F5BF6}"/>
              </a:ext>
            </a:extLst>
          </p:cNvPr>
          <p:cNvSpPr/>
          <p:nvPr/>
        </p:nvSpPr>
        <p:spPr bwMode="auto">
          <a:xfrm>
            <a:off x="5271516" y="50116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2066907-6C6E-453F-9706-606089AE595C}"/>
              </a:ext>
            </a:extLst>
          </p:cNvPr>
          <p:cNvCxnSpPr>
            <a:cxnSpLocks/>
          </p:cNvCxnSpPr>
          <p:nvPr/>
        </p:nvCxnSpPr>
        <p:spPr>
          <a:xfrm>
            <a:off x="5441147" y="728266"/>
            <a:ext cx="131097" cy="85167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38CE0C0A-1A98-42A7-AAD0-DFEFA6A16D2C}"/>
              </a:ext>
            </a:extLst>
          </p:cNvPr>
          <p:cNvSpPr/>
          <p:nvPr/>
        </p:nvSpPr>
        <p:spPr bwMode="auto">
          <a:xfrm>
            <a:off x="6656408" y="1281476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6CC721A-7041-4472-A601-6984410C019D}"/>
              </a:ext>
            </a:extLst>
          </p:cNvPr>
          <p:cNvCxnSpPr>
            <a:cxnSpLocks/>
          </p:cNvCxnSpPr>
          <p:nvPr/>
        </p:nvCxnSpPr>
        <p:spPr>
          <a:xfrm flipH="1">
            <a:off x="6709431" y="1325349"/>
            <a:ext cx="23762" cy="32248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9595D67-F930-46DB-8BA2-A30A4D8B93B6}"/>
              </a:ext>
            </a:extLst>
          </p:cNvPr>
          <p:cNvGrpSpPr/>
          <p:nvPr/>
        </p:nvGrpSpPr>
        <p:grpSpPr>
          <a:xfrm>
            <a:off x="7746751" y="2665621"/>
            <a:ext cx="1267605" cy="2677693"/>
            <a:chOff x="7902566" y="2718353"/>
            <a:chExt cx="1293390" cy="273216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691DB7-A66B-4195-A622-31FF6C7266D4}"/>
                </a:ext>
              </a:extLst>
            </p:cNvPr>
            <p:cNvSpPr/>
            <p:nvPr/>
          </p:nvSpPr>
          <p:spPr>
            <a:xfrm>
              <a:off x="7902566" y="2718353"/>
              <a:ext cx="1293390" cy="320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Web parts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178B03-65A3-4791-B3FA-AABCB0328EEF}"/>
                </a:ext>
              </a:extLst>
            </p:cNvPr>
            <p:cNvSpPr/>
            <p:nvPr/>
          </p:nvSpPr>
          <p:spPr>
            <a:xfrm>
              <a:off x="7902566" y="4678595"/>
              <a:ext cx="1121654" cy="77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footer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ABEBA42-658C-429D-A120-64C49D4E176C}"/>
              </a:ext>
            </a:extLst>
          </p:cNvPr>
          <p:cNvGrpSpPr/>
          <p:nvPr/>
        </p:nvGrpSpPr>
        <p:grpSpPr>
          <a:xfrm>
            <a:off x="2591835" y="1640274"/>
            <a:ext cx="1816913" cy="2859979"/>
            <a:chOff x="2642790" y="1672149"/>
            <a:chExt cx="1853872" cy="29181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3668CE-F161-47EE-8F79-DBE95B2AA41B}"/>
                </a:ext>
              </a:extLst>
            </p:cNvPr>
            <p:cNvSpPr/>
            <p:nvPr/>
          </p:nvSpPr>
          <p:spPr>
            <a:xfrm>
              <a:off x="2952520" y="1672149"/>
              <a:ext cx="1544142" cy="77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header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4215EF-BA32-47D0-AD31-D17B15E22124}"/>
                </a:ext>
              </a:extLst>
            </p:cNvPr>
            <p:cNvSpPr/>
            <p:nvPr/>
          </p:nvSpPr>
          <p:spPr>
            <a:xfrm>
              <a:off x="2642790" y="4056854"/>
              <a:ext cx="1853872" cy="53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3751" fontAlgn="base"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Page visuals</a:t>
              </a:r>
              <a:br>
                <a:rPr lang="en-US" sz="1567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174" kern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UI Fabric</a:t>
              </a:r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92E3F33-09A1-4C6C-82F2-702BF6997AEC}"/>
              </a:ext>
            </a:extLst>
          </p:cNvPr>
          <p:cNvSpPr/>
          <p:nvPr/>
        </p:nvSpPr>
        <p:spPr bwMode="auto">
          <a:xfrm>
            <a:off x="12249651" y="1462"/>
            <a:ext cx="3783081" cy="6855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B1337AD-D18E-4AB2-9DD8-1D3AF7C3D993}"/>
              </a:ext>
            </a:extLst>
          </p:cNvPr>
          <p:cNvSpPr/>
          <p:nvPr/>
        </p:nvSpPr>
        <p:spPr>
          <a:xfrm>
            <a:off x="16797917" y="1317246"/>
            <a:ext cx="4612581" cy="1886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2157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SharePoint </a:t>
            </a:r>
            <a:br>
              <a:rPr lang="en-US" sz="2157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157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Framework growth</a:t>
            </a:r>
            <a:endParaRPr lang="en-US" sz="2157"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atin typeface="Segoe UI Semibold" panose="020B0702040204020203" pitchFamily="34" charset="0"/>
              <a:ea typeface="STXihei" panose="020B0503020204020204" pitchFamily="2" charset="-122"/>
              <a:cs typeface="Segoe UI Semibold" panose="020B0702040204020203" pitchFamily="34" charset="0"/>
            </a:endParaRPr>
          </a:p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4902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2x users </a:t>
            </a:r>
            <a:br>
              <a:rPr lang="en-US" sz="4311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941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every 90 days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FD5461D-DF98-4613-BA1B-83D66FA2493D}"/>
              </a:ext>
            </a:extLst>
          </p:cNvPr>
          <p:cNvSpPr/>
          <p:nvPr/>
        </p:nvSpPr>
        <p:spPr bwMode="auto">
          <a:xfrm>
            <a:off x="16753346" y="3963425"/>
            <a:ext cx="3372738" cy="112028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4902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7 </a:t>
            </a:r>
            <a:r>
              <a:rPr lang="en-US" sz="2745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major </a:t>
            </a:r>
            <a:r>
              <a:rPr lang="en-US" sz="2745" err="1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SPFx</a:t>
            </a:r>
            <a:r>
              <a:rPr lang="en-US" sz="2745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 </a:t>
            </a:r>
            <a:br>
              <a:rPr lang="en-US" sz="2745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745"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updates since GA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D59BD1A-FEB7-4FF2-A208-CBB05A9C0B2A}"/>
              </a:ext>
            </a:extLst>
          </p:cNvPr>
          <p:cNvCxnSpPr>
            <a:cxnSpLocks/>
          </p:cNvCxnSpPr>
          <p:nvPr/>
        </p:nvCxnSpPr>
        <p:spPr>
          <a:xfrm>
            <a:off x="16885827" y="3474779"/>
            <a:ext cx="2864580" cy="0"/>
          </a:xfrm>
          <a:prstGeom prst="line">
            <a:avLst/>
          </a:prstGeom>
          <a:ln>
            <a:solidFill>
              <a:schemeClr val="bg1">
                <a:alpha val="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itle 1">
            <a:extLst>
              <a:ext uri="{FF2B5EF4-FFF2-40B4-BE49-F238E27FC236}">
                <a16:creationId xmlns:a16="http://schemas.microsoft.com/office/drawing/2014/main" id="{17CCBF86-2016-400C-B7C0-53B77C6B1793}"/>
              </a:ext>
            </a:extLst>
          </p:cNvPr>
          <p:cNvSpPr txBox="1">
            <a:spLocks/>
          </p:cNvSpPr>
          <p:nvPr/>
        </p:nvSpPr>
        <p:spPr>
          <a:xfrm>
            <a:off x="4461053" y="729986"/>
            <a:ext cx="3269896" cy="476833"/>
          </a:xfrm>
          <a:prstGeom prst="rect">
            <a:avLst/>
          </a:prstGeom>
          <a:noFill/>
        </p:spPr>
        <p:txBody>
          <a:bodyPr vert="horz" wrap="square" lIns="143367" tIns="89604" rIns="143367" bIns="89604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algn="ctr" defTabSz="878225">
              <a:defRPr/>
            </a:pPr>
            <a:r>
              <a:rPr lang="en-US" sz="2549" kern="0" spc="-49" dirty="0"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  <a:r>
              <a:rPr lang="en-US" sz="2549" kern="0" spc="-49" dirty="0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549" kern="0" spc="-49" dirty="0">
                <a:ln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2549" dirty="0">
              <a:gradFill>
                <a:gsLst>
                  <a:gs pos="0">
                    <a:srgbClr val="E6E6E6">
                      <a:lumMod val="50000"/>
                    </a:srgbClr>
                  </a:gs>
                  <a:gs pos="100000">
                    <a:srgbClr val="E6E6E6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800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2349E-6 -4.07626E-6 L 0.03676 -4.07626E-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5" grpId="0" animBg="1"/>
      <p:bldP spid="81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66" grpId="0" animBg="1"/>
      <p:bldP spid="175" grpId="0" animBg="1"/>
      <p:bldP spid="179" grpId="0" animBg="1"/>
      <p:bldP spid="1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3CA8BA4-BE3B-4FA6-929F-A88A178BC562}"/>
              </a:ext>
            </a:extLst>
          </p:cNvPr>
          <p:cNvSpPr/>
          <p:nvPr/>
        </p:nvSpPr>
        <p:spPr bwMode="auto">
          <a:xfrm>
            <a:off x="1071096" y="1004440"/>
            <a:ext cx="6487601" cy="4849121"/>
          </a:xfrm>
          <a:prstGeom prst="rect">
            <a:avLst/>
          </a:prstGeom>
          <a:noFill/>
          <a:ln w="19050">
            <a:solidFill>
              <a:schemeClr val="tx2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AD78C77-323C-4748-A19C-C32DC8990BD9}"/>
              </a:ext>
            </a:extLst>
          </p:cNvPr>
          <p:cNvSpPr/>
          <p:nvPr/>
        </p:nvSpPr>
        <p:spPr bwMode="auto">
          <a:xfrm>
            <a:off x="3025396" y="968403"/>
            <a:ext cx="2579002" cy="8861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7" name="Title 1">
            <a:extLst>
              <a:ext uri="{FF2B5EF4-FFF2-40B4-BE49-F238E27FC236}">
                <a16:creationId xmlns:a16="http://schemas.microsoft.com/office/drawing/2014/main" id="{17CCBF86-2016-400C-B7C0-53B77C6B1793}"/>
              </a:ext>
            </a:extLst>
          </p:cNvPr>
          <p:cNvSpPr txBox="1">
            <a:spLocks/>
          </p:cNvSpPr>
          <p:nvPr/>
        </p:nvSpPr>
        <p:spPr>
          <a:xfrm>
            <a:off x="2679950" y="729986"/>
            <a:ext cx="3269896" cy="47683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43367" tIns="89604" rIns="143367" bIns="89604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algn="ctr" defTabSz="878225">
              <a:defRPr/>
            </a:pPr>
            <a:r>
              <a:rPr lang="en-US" sz="2549" kern="0" spc="-49"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  <a:r>
              <a:rPr lang="en-US" sz="2549" kern="0" spc="-49">
                <a:gradFill>
                  <a:gsLst>
                    <a:gs pos="0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549" kern="0" spc="-49">
                <a:ln>
                  <a:noFill/>
                </a:ln>
                <a:gradFill>
                  <a:gsLst>
                    <a:gs pos="0">
                      <a:srgbClr val="E6E6E6">
                        <a:lumMod val="50000"/>
                      </a:srgbClr>
                    </a:gs>
                    <a:gs pos="100000">
                      <a:srgbClr val="E6E6E6">
                        <a:lumMod val="50000"/>
                      </a:srgb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2549">
              <a:gradFill>
                <a:gsLst>
                  <a:gs pos="0">
                    <a:srgbClr val="E6E6E6">
                      <a:lumMod val="50000"/>
                    </a:srgbClr>
                  </a:gs>
                  <a:gs pos="100000">
                    <a:srgbClr val="E6E6E6">
                      <a:lumMod val="50000"/>
                    </a:srgbClr>
                  </a:gs>
                </a:gsLst>
                <a:lin ang="5400000" scaled="0"/>
              </a:gra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2C4A509-5F33-4BC2-80B0-5BC7ABF1E44E}"/>
              </a:ext>
            </a:extLst>
          </p:cNvPr>
          <p:cNvSpPr/>
          <p:nvPr/>
        </p:nvSpPr>
        <p:spPr bwMode="auto">
          <a:xfrm>
            <a:off x="4796392" y="5693530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4DEEBE0-0E47-4775-B044-FDA8EED0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396" y="1500510"/>
            <a:ext cx="2579002" cy="3856981"/>
          </a:xfrm>
          <a:prstGeom prst="rect">
            <a:avLst/>
          </a:prstGeom>
        </p:spPr>
      </p:pic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2CE1C24-ACB7-4378-A65A-D76798738DDE}"/>
              </a:ext>
            </a:extLst>
          </p:cNvPr>
          <p:cNvGrpSpPr/>
          <p:nvPr/>
        </p:nvGrpSpPr>
        <p:grpSpPr>
          <a:xfrm>
            <a:off x="2627643" y="2010873"/>
            <a:ext cx="540450" cy="2137558"/>
            <a:chOff x="4496662" y="2049138"/>
            <a:chExt cx="551444" cy="217981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79FE93-8EA1-431F-81EF-BFFD985C7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2049138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5BB322E-E415-4859-A2B4-11A00E571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6662" y="4228642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F7A1CEB-8B39-43CF-9A3B-A04A4BC2FE61}"/>
              </a:ext>
            </a:extLst>
          </p:cNvPr>
          <p:cNvGrpSpPr/>
          <p:nvPr/>
        </p:nvGrpSpPr>
        <p:grpSpPr>
          <a:xfrm>
            <a:off x="5440105" y="2821037"/>
            <a:ext cx="540450" cy="2151706"/>
            <a:chOff x="7366333" y="2875319"/>
            <a:chExt cx="551444" cy="219424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D651830-3D5B-400C-AA82-E47204D79D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287531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C88C049-1174-4A20-BD44-441E50C16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66333" y="5069249"/>
              <a:ext cx="551444" cy="314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none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5AF6FC8D-A10C-490A-B675-D2538E64EADF}"/>
              </a:ext>
            </a:extLst>
          </p:cNvPr>
          <p:cNvSpPr/>
          <p:nvPr/>
        </p:nvSpPr>
        <p:spPr bwMode="auto">
          <a:xfrm>
            <a:off x="768773" y="45494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775D1C3-54C1-4CDD-A82A-A59CAA2B6E95}"/>
              </a:ext>
            </a:extLst>
          </p:cNvPr>
          <p:cNvSpPr/>
          <p:nvPr/>
        </p:nvSpPr>
        <p:spPr bwMode="auto">
          <a:xfrm>
            <a:off x="1414808" y="264498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52A0F55-7600-45B7-A016-6440C3684712}"/>
              </a:ext>
            </a:extLst>
          </p:cNvPr>
          <p:cNvSpPr/>
          <p:nvPr/>
        </p:nvSpPr>
        <p:spPr bwMode="auto">
          <a:xfrm>
            <a:off x="2147221" y="109917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E9A25F3-DDF6-43C4-9150-FFCD48705D12}"/>
              </a:ext>
            </a:extLst>
          </p:cNvPr>
          <p:cNvSpPr/>
          <p:nvPr/>
        </p:nvSpPr>
        <p:spPr bwMode="auto">
          <a:xfrm>
            <a:off x="1299776" y="479689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F3F7C98-013F-45F5-B76C-EE409AF9130B}"/>
              </a:ext>
            </a:extLst>
          </p:cNvPr>
          <p:cNvSpPr/>
          <p:nvPr/>
        </p:nvSpPr>
        <p:spPr bwMode="auto">
          <a:xfrm>
            <a:off x="3204238" y="515606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7F8232E-4A72-4830-A25B-0418F49DC3D7}"/>
              </a:ext>
            </a:extLst>
          </p:cNvPr>
          <p:cNvSpPr/>
          <p:nvPr/>
        </p:nvSpPr>
        <p:spPr bwMode="auto">
          <a:xfrm>
            <a:off x="1760319" y="5717405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B5FD1C5-5CE6-4DE9-9C5C-366D893A2E90}"/>
              </a:ext>
            </a:extLst>
          </p:cNvPr>
          <p:cNvSpPr/>
          <p:nvPr/>
        </p:nvSpPr>
        <p:spPr bwMode="auto">
          <a:xfrm>
            <a:off x="474215" y="3472771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EA09F5D-5EA9-4793-878C-540417284E0A}"/>
              </a:ext>
            </a:extLst>
          </p:cNvPr>
          <p:cNvSpPr/>
          <p:nvPr/>
        </p:nvSpPr>
        <p:spPr bwMode="auto">
          <a:xfrm>
            <a:off x="6892184" y="729693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0F0333-64CB-465B-9856-107F3E0EE293}"/>
              </a:ext>
            </a:extLst>
          </p:cNvPr>
          <p:cNvSpPr/>
          <p:nvPr/>
        </p:nvSpPr>
        <p:spPr bwMode="auto">
          <a:xfrm>
            <a:off x="6546671" y="190623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853F47-1564-446C-A16F-7466FC91BB19}"/>
              </a:ext>
            </a:extLst>
          </p:cNvPr>
          <p:cNvSpPr/>
          <p:nvPr/>
        </p:nvSpPr>
        <p:spPr bwMode="auto">
          <a:xfrm>
            <a:off x="7064939" y="379383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F9B9292-5459-4F90-9A1B-4BBF983B117B}"/>
              </a:ext>
            </a:extLst>
          </p:cNvPr>
          <p:cNvSpPr/>
          <p:nvPr/>
        </p:nvSpPr>
        <p:spPr bwMode="auto">
          <a:xfrm>
            <a:off x="6373915" y="532881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5F9A713-8E3E-43D4-85F2-EDE54F7A014E}"/>
              </a:ext>
            </a:extLst>
          </p:cNvPr>
          <p:cNvSpPr/>
          <p:nvPr/>
        </p:nvSpPr>
        <p:spPr bwMode="auto">
          <a:xfrm>
            <a:off x="7385942" y="5959694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C155153-22EF-497B-871F-552FCF358F6C}"/>
              </a:ext>
            </a:extLst>
          </p:cNvPr>
          <p:cNvSpPr/>
          <p:nvPr/>
        </p:nvSpPr>
        <p:spPr bwMode="auto">
          <a:xfrm>
            <a:off x="6343970" y="3614897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CB9D4D2-5E98-4F3E-88E9-9D93ACF30159}"/>
              </a:ext>
            </a:extLst>
          </p:cNvPr>
          <p:cNvSpPr/>
          <p:nvPr/>
        </p:nvSpPr>
        <p:spPr bwMode="auto">
          <a:xfrm>
            <a:off x="7755822" y="2078997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AE6B459-BBC2-4CEB-909E-853BB1C49C82}"/>
              </a:ext>
            </a:extLst>
          </p:cNvPr>
          <p:cNvSpPr/>
          <p:nvPr/>
        </p:nvSpPr>
        <p:spPr bwMode="auto">
          <a:xfrm>
            <a:off x="6070462" y="1311485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86ABA71-D559-4E1F-83FD-924565FD7296}"/>
              </a:ext>
            </a:extLst>
          </p:cNvPr>
          <p:cNvSpPr/>
          <p:nvPr/>
        </p:nvSpPr>
        <p:spPr bwMode="auto">
          <a:xfrm>
            <a:off x="1429396" y="1338474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BA0F920-9A63-4443-B7E3-08E5AB1E7D37}"/>
              </a:ext>
            </a:extLst>
          </p:cNvPr>
          <p:cNvSpPr/>
          <p:nvPr/>
        </p:nvSpPr>
        <p:spPr bwMode="auto">
          <a:xfrm>
            <a:off x="2605888" y="3599664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974D600-0B60-4900-AB50-D73A87D7A0B3}"/>
              </a:ext>
            </a:extLst>
          </p:cNvPr>
          <p:cNvSpPr/>
          <p:nvPr/>
        </p:nvSpPr>
        <p:spPr bwMode="auto">
          <a:xfrm>
            <a:off x="2626713" y="4873456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ECBBD9-59B5-40D3-A24A-B7D6EE112AFD}"/>
              </a:ext>
            </a:extLst>
          </p:cNvPr>
          <p:cNvSpPr/>
          <p:nvPr/>
        </p:nvSpPr>
        <p:spPr bwMode="auto">
          <a:xfrm>
            <a:off x="637632" y="5693532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5ED41B0-74F0-4D99-93EB-CEB61A9C3BBD}"/>
              </a:ext>
            </a:extLst>
          </p:cNvPr>
          <p:cNvCxnSpPr>
            <a:endCxn id="99" idx="1"/>
          </p:cNvCxnSpPr>
          <p:nvPr/>
        </p:nvCxnSpPr>
        <p:spPr>
          <a:xfrm>
            <a:off x="941529" y="627703"/>
            <a:ext cx="507373" cy="73027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7DEF4E4-2F33-4053-95BB-D91D7154BB7A}"/>
              </a:ext>
            </a:extLst>
          </p:cNvPr>
          <p:cNvCxnSpPr>
            <a:cxnSpLocks/>
          </p:cNvCxnSpPr>
          <p:nvPr/>
        </p:nvCxnSpPr>
        <p:spPr>
          <a:xfrm flipH="1">
            <a:off x="1578568" y="1272352"/>
            <a:ext cx="759152" cy="151479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C448665-E3A4-412E-9326-666CFF9B9A0E}"/>
              </a:ext>
            </a:extLst>
          </p:cNvPr>
          <p:cNvCxnSpPr>
            <a:cxnSpLocks/>
          </p:cNvCxnSpPr>
          <p:nvPr/>
        </p:nvCxnSpPr>
        <p:spPr>
          <a:xfrm flipH="1">
            <a:off x="1479595" y="1286333"/>
            <a:ext cx="887171" cy="13856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1754F0E-0CAA-4866-B932-1C2FEBA3B73F}"/>
              </a:ext>
            </a:extLst>
          </p:cNvPr>
          <p:cNvCxnSpPr>
            <a:cxnSpLocks/>
          </p:cNvCxnSpPr>
          <p:nvPr/>
        </p:nvCxnSpPr>
        <p:spPr>
          <a:xfrm flipH="1" flipV="1">
            <a:off x="1502988" y="1405100"/>
            <a:ext cx="75581" cy="1371250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6031D31-C0C7-42AB-B52C-C16E92018B9B}"/>
              </a:ext>
            </a:extLst>
          </p:cNvPr>
          <p:cNvCxnSpPr>
            <a:cxnSpLocks/>
          </p:cNvCxnSpPr>
          <p:nvPr/>
        </p:nvCxnSpPr>
        <p:spPr>
          <a:xfrm flipH="1" flipV="1">
            <a:off x="1589367" y="2819540"/>
            <a:ext cx="1091747" cy="84807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7906A69-CDF4-4E56-922D-AA0CDB06545F}"/>
              </a:ext>
            </a:extLst>
          </p:cNvPr>
          <p:cNvCxnSpPr>
            <a:cxnSpLocks/>
          </p:cNvCxnSpPr>
          <p:nvPr/>
        </p:nvCxnSpPr>
        <p:spPr>
          <a:xfrm flipV="1">
            <a:off x="693195" y="2837536"/>
            <a:ext cx="892573" cy="73780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6EF9A62-10F8-4C9F-91D9-38FB3B3644B2}"/>
              </a:ext>
            </a:extLst>
          </p:cNvPr>
          <p:cNvCxnSpPr>
            <a:cxnSpLocks/>
          </p:cNvCxnSpPr>
          <p:nvPr/>
        </p:nvCxnSpPr>
        <p:spPr>
          <a:xfrm>
            <a:off x="1652348" y="2817740"/>
            <a:ext cx="1524209" cy="3419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A3CF02-7B4B-43FD-8578-8F1E666D999C}"/>
              </a:ext>
            </a:extLst>
          </p:cNvPr>
          <p:cNvCxnSpPr>
            <a:cxnSpLocks/>
          </p:cNvCxnSpPr>
          <p:nvPr/>
        </p:nvCxnSpPr>
        <p:spPr>
          <a:xfrm>
            <a:off x="2330774" y="1261137"/>
            <a:ext cx="824189" cy="31671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438939-8EAA-45BD-B1FF-0F0459320475}"/>
              </a:ext>
            </a:extLst>
          </p:cNvPr>
          <p:cNvCxnSpPr>
            <a:cxnSpLocks/>
          </p:cNvCxnSpPr>
          <p:nvPr/>
        </p:nvCxnSpPr>
        <p:spPr>
          <a:xfrm flipH="1">
            <a:off x="1927516" y="4920215"/>
            <a:ext cx="794332" cy="96745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7553B491-B954-48B6-A521-F25D4C26C539}"/>
              </a:ext>
            </a:extLst>
          </p:cNvPr>
          <p:cNvCxnSpPr>
            <a:cxnSpLocks/>
          </p:cNvCxnSpPr>
          <p:nvPr/>
        </p:nvCxnSpPr>
        <p:spPr>
          <a:xfrm flipH="1">
            <a:off x="1479429" y="4930398"/>
            <a:ext cx="1598851" cy="50920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7C7C35-C738-416F-B08E-50F9B56D3BF4}"/>
              </a:ext>
            </a:extLst>
          </p:cNvPr>
          <p:cNvCxnSpPr>
            <a:cxnSpLocks/>
          </p:cNvCxnSpPr>
          <p:nvPr/>
        </p:nvCxnSpPr>
        <p:spPr>
          <a:xfrm flipH="1" flipV="1">
            <a:off x="2670929" y="3677796"/>
            <a:ext cx="519372" cy="32587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C3DF723-31EB-48E1-9B81-13528C1ACB9E}"/>
              </a:ext>
            </a:extLst>
          </p:cNvPr>
          <p:cNvCxnSpPr>
            <a:cxnSpLocks/>
          </p:cNvCxnSpPr>
          <p:nvPr/>
        </p:nvCxnSpPr>
        <p:spPr>
          <a:xfrm flipH="1">
            <a:off x="671518" y="3667613"/>
            <a:ext cx="1999409" cy="213519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6DBBE75-9A63-4908-96D1-576F52B77CA1}"/>
              </a:ext>
            </a:extLst>
          </p:cNvPr>
          <p:cNvCxnSpPr>
            <a:cxnSpLocks/>
          </p:cNvCxnSpPr>
          <p:nvPr/>
        </p:nvCxnSpPr>
        <p:spPr>
          <a:xfrm flipH="1">
            <a:off x="1937699" y="5378483"/>
            <a:ext cx="1446094" cy="53973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4C76D42-1422-4507-B512-0519A4C9E0AC}"/>
              </a:ext>
            </a:extLst>
          </p:cNvPr>
          <p:cNvCxnSpPr>
            <a:cxnSpLocks/>
          </p:cNvCxnSpPr>
          <p:nvPr/>
        </p:nvCxnSpPr>
        <p:spPr>
          <a:xfrm flipH="1" flipV="1">
            <a:off x="3414345" y="5388668"/>
            <a:ext cx="1527563" cy="499004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F2EF780-2908-4099-84D0-74FB9DE543F7}"/>
              </a:ext>
            </a:extLst>
          </p:cNvPr>
          <p:cNvCxnSpPr>
            <a:cxnSpLocks/>
          </p:cNvCxnSpPr>
          <p:nvPr/>
        </p:nvCxnSpPr>
        <p:spPr>
          <a:xfrm flipH="1" flipV="1">
            <a:off x="5518986" y="5263067"/>
            <a:ext cx="1062506" cy="22743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7F0DBFA-09E5-4420-AF3B-3461E0EF14E9}"/>
              </a:ext>
            </a:extLst>
          </p:cNvPr>
          <p:cNvCxnSpPr>
            <a:cxnSpLocks/>
          </p:cNvCxnSpPr>
          <p:nvPr/>
        </p:nvCxnSpPr>
        <p:spPr>
          <a:xfrm flipH="1" flipV="1">
            <a:off x="6595071" y="5565186"/>
            <a:ext cx="953878" cy="56689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9B7D58A-7D32-4502-A484-A58354E81819}"/>
              </a:ext>
            </a:extLst>
          </p:cNvPr>
          <p:cNvCxnSpPr>
            <a:cxnSpLocks/>
          </p:cNvCxnSpPr>
          <p:nvPr/>
        </p:nvCxnSpPr>
        <p:spPr>
          <a:xfrm flipH="1" flipV="1">
            <a:off x="6459286" y="3708350"/>
            <a:ext cx="773964" cy="26477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480A137-AEFC-4459-A7BD-7980B1C4554C}"/>
              </a:ext>
            </a:extLst>
          </p:cNvPr>
          <p:cNvCxnSpPr>
            <a:cxnSpLocks/>
          </p:cNvCxnSpPr>
          <p:nvPr/>
        </p:nvCxnSpPr>
        <p:spPr>
          <a:xfrm flipH="1">
            <a:off x="5590273" y="3698164"/>
            <a:ext cx="848645" cy="679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6C6523F-B30A-4A0C-B62F-3845BAEC332B}"/>
              </a:ext>
            </a:extLst>
          </p:cNvPr>
          <p:cNvCxnSpPr>
            <a:cxnSpLocks/>
          </p:cNvCxnSpPr>
          <p:nvPr/>
        </p:nvCxnSpPr>
        <p:spPr>
          <a:xfrm flipH="1">
            <a:off x="6418929" y="2104972"/>
            <a:ext cx="290425" cy="156415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19E5F71-0F14-4A33-AD56-A3E889079E9D}"/>
              </a:ext>
            </a:extLst>
          </p:cNvPr>
          <p:cNvCxnSpPr>
            <a:cxnSpLocks/>
          </p:cNvCxnSpPr>
          <p:nvPr/>
        </p:nvCxnSpPr>
        <p:spPr>
          <a:xfrm flipH="1">
            <a:off x="6734248" y="877263"/>
            <a:ext cx="346248" cy="1211868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C1E14B-3BB2-4DAF-A2CB-0858B0A858C9}"/>
              </a:ext>
            </a:extLst>
          </p:cNvPr>
          <p:cNvCxnSpPr>
            <a:cxnSpLocks/>
          </p:cNvCxnSpPr>
          <p:nvPr/>
        </p:nvCxnSpPr>
        <p:spPr>
          <a:xfrm>
            <a:off x="6143589" y="1396636"/>
            <a:ext cx="577081" cy="750205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968DBA7-CCDA-475A-9AF2-85B9119226E1}"/>
              </a:ext>
            </a:extLst>
          </p:cNvPr>
          <p:cNvCxnSpPr>
            <a:cxnSpLocks/>
          </p:cNvCxnSpPr>
          <p:nvPr/>
        </p:nvCxnSpPr>
        <p:spPr>
          <a:xfrm flipH="1" flipV="1">
            <a:off x="6744432" y="2068764"/>
            <a:ext cx="1099847" cy="7128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36BF6AB4-FCE5-4FCD-ADA7-5A6FFE69ABFC}"/>
              </a:ext>
            </a:extLst>
          </p:cNvPr>
          <p:cNvSpPr/>
          <p:nvPr/>
        </p:nvSpPr>
        <p:spPr bwMode="auto">
          <a:xfrm>
            <a:off x="6938804" y="4449171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A9BF74D-015B-4971-8857-A2B3A36B9E8B}"/>
              </a:ext>
            </a:extLst>
          </p:cNvPr>
          <p:cNvCxnSpPr>
            <a:cxnSpLocks/>
          </p:cNvCxnSpPr>
          <p:nvPr/>
        </p:nvCxnSpPr>
        <p:spPr>
          <a:xfrm flipH="1">
            <a:off x="6995631" y="3993492"/>
            <a:ext cx="278355" cy="53634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D294AB-F220-470B-8081-E8CEEC76CA66}"/>
              </a:ext>
            </a:extLst>
          </p:cNvPr>
          <p:cNvCxnSpPr>
            <a:cxnSpLocks/>
          </p:cNvCxnSpPr>
          <p:nvPr/>
        </p:nvCxnSpPr>
        <p:spPr>
          <a:xfrm>
            <a:off x="6425341" y="3694770"/>
            <a:ext cx="1113424" cy="2427129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25A4E94-99ED-41B3-B80C-7F4F1423F749}"/>
              </a:ext>
            </a:extLst>
          </p:cNvPr>
          <p:cNvCxnSpPr>
            <a:cxnSpLocks/>
          </p:cNvCxnSpPr>
          <p:nvPr/>
        </p:nvCxnSpPr>
        <p:spPr>
          <a:xfrm flipV="1">
            <a:off x="6129562" y="917998"/>
            <a:ext cx="971301" cy="439981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A030466-C5F5-44FA-9511-D08371B3CE5E}"/>
              </a:ext>
            </a:extLst>
          </p:cNvPr>
          <p:cNvCxnSpPr>
            <a:cxnSpLocks/>
          </p:cNvCxnSpPr>
          <p:nvPr/>
        </p:nvCxnSpPr>
        <p:spPr>
          <a:xfrm flipV="1">
            <a:off x="5543421" y="2158552"/>
            <a:ext cx="1104955" cy="419573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>
            <a:extLst>
              <a:ext uri="{FF2B5EF4-FFF2-40B4-BE49-F238E27FC236}">
                <a16:creationId xmlns:a16="http://schemas.microsoft.com/office/drawing/2014/main" id="{BC971830-B02A-416A-AB9A-D8F60F3F5BF6}"/>
              </a:ext>
            </a:extLst>
          </p:cNvPr>
          <p:cNvSpPr/>
          <p:nvPr/>
        </p:nvSpPr>
        <p:spPr bwMode="auto">
          <a:xfrm>
            <a:off x="3490413" y="501168"/>
            <a:ext cx="345512" cy="3455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72066907-6C6E-453F-9706-606089AE595C}"/>
              </a:ext>
            </a:extLst>
          </p:cNvPr>
          <p:cNvCxnSpPr>
            <a:cxnSpLocks/>
          </p:cNvCxnSpPr>
          <p:nvPr/>
        </p:nvCxnSpPr>
        <p:spPr>
          <a:xfrm>
            <a:off x="3660043" y="728266"/>
            <a:ext cx="131097" cy="851677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38CE0C0A-1A98-42A7-AAD0-DFEFA6A16D2C}"/>
              </a:ext>
            </a:extLst>
          </p:cNvPr>
          <p:cNvSpPr/>
          <p:nvPr/>
        </p:nvSpPr>
        <p:spPr bwMode="auto">
          <a:xfrm>
            <a:off x="4875304" y="1281476"/>
            <a:ext cx="133206" cy="133206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16CC721A-7041-4472-A601-6984410C019D}"/>
              </a:ext>
            </a:extLst>
          </p:cNvPr>
          <p:cNvCxnSpPr>
            <a:cxnSpLocks/>
          </p:cNvCxnSpPr>
          <p:nvPr/>
        </p:nvCxnSpPr>
        <p:spPr>
          <a:xfrm flipH="1">
            <a:off x="4928328" y="1325349"/>
            <a:ext cx="23762" cy="322486"/>
          </a:xfrm>
          <a:prstGeom prst="line">
            <a:avLst/>
          </a:prstGeom>
          <a:ln w="19050">
            <a:solidFill>
              <a:srgbClr val="E6E6E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9595D67-F930-46DB-8BA2-A30A4D8B93B6}"/>
              </a:ext>
            </a:extLst>
          </p:cNvPr>
          <p:cNvGrpSpPr/>
          <p:nvPr/>
        </p:nvGrpSpPr>
        <p:grpSpPr>
          <a:xfrm>
            <a:off x="5965648" y="2665623"/>
            <a:ext cx="1267605" cy="2677696"/>
            <a:chOff x="7902566" y="2718353"/>
            <a:chExt cx="1293390" cy="273216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691DB7-A66B-4195-A622-31FF6C7266D4}"/>
                </a:ext>
              </a:extLst>
            </p:cNvPr>
            <p:cNvSpPr/>
            <p:nvPr/>
          </p:nvSpPr>
          <p:spPr>
            <a:xfrm>
              <a:off x="7902566" y="2718353"/>
              <a:ext cx="1293390" cy="3200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Web parts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178B03-65A3-4791-B3FA-AABCB0328EEF}"/>
                </a:ext>
              </a:extLst>
            </p:cNvPr>
            <p:cNvSpPr/>
            <p:nvPr/>
          </p:nvSpPr>
          <p:spPr>
            <a:xfrm>
              <a:off x="7902566" y="4678595"/>
              <a:ext cx="1121654" cy="771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footer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ABEBA42-658C-429D-A120-64C49D4E176C}"/>
              </a:ext>
            </a:extLst>
          </p:cNvPr>
          <p:cNvGrpSpPr/>
          <p:nvPr/>
        </p:nvGrpSpPr>
        <p:grpSpPr>
          <a:xfrm>
            <a:off x="810732" y="1640273"/>
            <a:ext cx="1816913" cy="2859978"/>
            <a:chOff x="2642790" y="1672149"/>
            <a:chExt cx="1853872" cy="291815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C3668CE-F161-47EE-8F79-DBE95B2AA41B}"/>
                </a:ext>
              </a:extLst>
            </p:cNvPr>
            <p:cNvSpPr/>
            <p:nvPr/>
          </p:nvSpPr>
          <p:spPr>
            <a:xfrm>
              <a:off x="2952520" y="1672149"/>
              <a:ext cx="1544142" cy="771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3751" fontAlgn="base">
                <a:lnSpc>
                  <a:spcPct val="90000"/>
                </a:lnSpc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SPFx 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Extension</a:t>
              </a:r>
              <a:b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header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4215EF-BA32-47D0-AD31-D17B15E22124}"/>
                </a:ext>
              </a:extLst>
            </p:cNvPr>
            <p:cNvSpPr/>
            <p:nvPr/>
          </p:nvSpPr>
          <p:spPr>
            <a:xfrm>
              <a:off x="2642790" y="4056854"/>
              <a:ext cx="1853872" cy="53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defTabSz="913751" fontAlgn="base">
                <a:spcBef>
                  <a:spcPts val="588"/>
                </a:spcBef>
                <a:spcAft>
                  <a:spcPct val="0"/>
                </a:spcAft>
                <a:defRPr/>
              </a:pPr>
              <a:r>
                <a:rPr lang="en-US" sz="1567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Page visuals</a:t>
              </a:r>
              <a:br>
                <a:rPr lang="en-US" sz="1567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</a:br>
              <a:r>
                <a:rPr lang="en-US" sz="1174" kern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UI Fabric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EE94C28-572E-4384-82C0-5E7F3D29163A}"/>
              </a:ext>
            </a:extLst>
          </p:cNvPr>
          <p:cNvSpPr/>
          <p:nvPr/>
        </p:nvSpPr>
        <p:spPr bwMode="auto">
          <a:xfrm>
            <a:off x="8407192" y="1462"/>
            <a:ext cx="3783081" cy="6855082"/>
          </a:xfrm>
          <a:prstGeom prst="rect">
            <a:avLst/>
          </a:prstGeom>
          <a:solidFill>
            <a:srgbClr val="00818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D61BCB6-778A-4987-9A46-6476BE2C9BFC}"/>
              </a:ext>
            </a:extLst>
          </p:cNvPr>
          <p:cNvSpPr/>
          <p:nvPr/>
        </p:nvSpPr>
        <p:spPr>
          <a:xfrm>
            <a:off x="8781865" y="1317246"/>
            <a:ext cx="3174795" cy="194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SharePoint 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Framework growth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STXihei" panose="020B0503020204020204" pitchFamily="2" charset="-122"/>
              <a:cs typeface="Segoe UI Semibold" panose="020B0702040204020203" pitchFamily="34" charset="0"/>
            </a:endParaRPr>
          </a:p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FI" sz="53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236</a:t>
            </a:r>
            <a:r>
              <a:rPr lang="en-US" sz="53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%</a:t>
            </a:r>
            <a:br>
              <a:rPr lang="en-US" sz="4400" dirty="0">
                <a:solidFill>
                  <a:srgbClr val="0078D7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usage since last year</a:t>
            </a: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TXihei" panose="020B0503020204020204" pitchFamily="2" charset="-122"/>
              <a:cs typeface="Segoe UI Semibold" panose="020B07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C51091-1CB0-45AC-9F04-BC8FE7F53B2D}"/>
              </a:ext>
            </a:extLst>
          </p:cNvPr>
          <p:cNvSpPr/>
          <p:nvPr/>
        </p:nvSpPr>
        <p:spPr bwMode="auto">
          <a:xfrm>
            <a:off x="8737294" y="3963425"/>
            <a:ext cx="3219364" cy="112028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751" fontAlgn="base">
              <a:lnSpc>
                <a:spcPct val="90000"/>
              </a:lnSpc>
              <a:spcBef>
                <a:spcPts val="588"/>
              </a:spcBef>
              <a:spcAft>
                <a:spcPct val="0"/>
              </a:spcAft>
              <a:defRPr/>
            </a:pPr>
            <a:r>
              <a:rPr lang="en-US" sz="53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1</a:t>
            </a:r>
            <a:r>
              <a:rPr lang="en-FI" sz="53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1</a:t>
            </a: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 major SPFx </a:t>
            </a:r>
            <a:b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TXihei" panose="020B0503020204020204" pitchFamily="2" charset="-122"/>
                <a:cs typeface="Segoe UI Semibold" panose="020B0702040204020203" pitchFamily="34" charset="0"/>
              </a:rPr>
              <a:t>updates since GA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641F54-D9AB-4E40-9DE5-02B18545AC3C}"/>
              </a:ext>
            </a:extLst>
          </p:cNvPr>
          <p:cNvCxnSpPr>
            <a:cxnSpLocks/>
          </p:cNvCxnSpPr>
          <p:nvPr/>
        </p:nvCxnSpPr>
        <p:spPr>
          <a:xfrm>
            <a:off x="8869775" y="3474779"/>
            <a:ext cx="2864580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50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E2C26A7-E043-465E-9746-108A3741D2DA}"/>
              </a:ext>
            </a:extLst>
          </p:cNvPr>
          <p:cNvSpPr/>
          <p:nvPr/>
        </p:nvSpPr>
        <p:spPr bwMode="auto">
          <a:xfrm>
            <a:off x="5648175" y="1190448"/>
            <a:ext cx="6541234" cy="535950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6923" y="289958"/>
            <a:ext cx="11655078" cy="899537"/>
          </a:xfrm>
        </p:spPr>
        <p:txBody>
          <a:bodyPr/>
          <a:lstStyle/>
          <a:p>
            <a:pPr lvl="0"/>
            <a:r>
              <a:rPr lang="en-US"/>
              <a:t>SharePoint Framework (SPFx)</a:t>
            </a:r>
          </a:p>
        </p:txBody>
      </p:sp>
      <p:sp>
        <p:nvSpPr>
          <p:cNvPr id="19" name="Left-Right Arrow 18"/>
          <p:cNvSpPr/>
          <p:nvPr/>
        </p:nvSpPr>
        <p:spPr bwMode="auto">
          <a:xfrm>
            <a:off x="6211963" y="4564996"/>
            <a:ext cx="5419735" cy="239861"/>
          </a:xfrm>
          <a:prstGeom prst="leftRightArrow">
            <a:avLst>
              <a:gd name="adj1" fmla="val 50000"/>
              <a:gd name="adj2" fmla="val 96303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673" tIns="146139" rIns="182673" bIns="1461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17211" y="4742356"/>
            <a:ext cx="3485868" cy="634102"/>
          </a:xfrm>
          <a:prstGeom prst="rect">
            <a:avLst/>
          </a:prstGeom>
          <a:noFill/>
        </p:spPr>
        <p:txBody>
          <a:bodyPr wrap="none" lIns="182673" tIns="146139" rIns="182673" bIns="146139" rtlCol="0">
            <a:spAutoFit/>
          </a:bodyPr>
          <a:lstStyle/>
          <a:p>
            <a:pPr defTabSz="913172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5660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</a:rPr>
              <a:t>SharePoint Framework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863512" y="5563835"/>
            <a:ext cx="2768186" cy="72525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68" rIns="0" bIns="456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6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7358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LOB Systems and Cloud Services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211963" y="5563835"/>
            <a:ext cx="2481434" cy="72525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68" rIns="0" bIns="4566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6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7358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Microsoft Graph</a:t>
            </a:r>
          </a:p>
        </p:txBody>
      </p:sp>
      <p:sp>
        <p:nvSpPr>
          <p:cNvPr id="24" name="Up-Down Arrow 23"/>
          <p:cNvSpPr/>
          <p:nvPr/>
        </p:nvSpPr>
        <p:spPr bwMode="auto">
          <a:xfrm>
            <a:off x="7376566" y="5393499"/>
            <a:ext cx="152228" cy="33205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673" tIns="146139" rIns="182673" bIns="1461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Up-Down Arrow 25"/>
          <p:cNvSpPr/>
          <p:nvPr/>
        </p:nvSpPr>
        <p:spPr bwMode="auto">
          <a:xfrm>
            <a:off x="10171488" y="5393499"/>
            <a:ext cx="152228" cy="332056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673" tIns="146139" rIns="182673" bIns="14613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0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7526" y="1384293"/>
            <a:ext cx="5372321" cy="3580382"/>
            <a:chOff x="271722" y="2416520"/>
            <a:chExt cx="5376132" cy="3582922"/>
          </a:xfrm>
        </p:grpSpPr>
        <p:sp>
          <p:nvSpPr>
            <p:cNvPr id="10" name="Text Placeholder 1"/>
            <p:cNvSpPr txBox="1">
              <a:spLocks/>
            </p:cNvSpPr>
            <p:nvPr/>
          </p:nvSpPr>
          <p:spPr>
            <a:xfrm>
              <a:off x="271722" y="2416520"/>
              <a:ext cx="5376132" cy="3582922"/>
            </a:xfrm>
            <a:prstGeom prst="rect">
              <a:avLst/>
            </a:prstGeom>
          </p:spPr>
          <p:txBody>
            <a:bodyPr vert="horz" wrap="square" lIns="179108" tIns="91337" rIns="146139" bIns="91337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2735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indent="0" defTabSz="912735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2735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Supports open source tools </a:t>
              </a:r>
              <a:b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DF9C439-3A30-44B2-8F38-26152671E7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030"/>
          <a:stretch/>
        </p:blipFill>
        <p:spPr>
          <a:xfrm>
            <a:off x="8234287" y="1384294"/>
            <a:ext cx="3105603" cy="30048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C0F6C-250D-4FB3-819F-2ABBDC775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959" y="1384292"/>
            <a:ext cx="1566531" cy="30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244E-7 -0.07784 L -6.38244E-7 4.7026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f1a6e66-1f70-4758-bffa-fec7fdad6eba">
      <UserInfo>
        <DisplayName>Sarah McNamara</DisplayName>
        <AccountId>18</AccountId>
        <AccountType/>
      </UserInfo>
      <UserInfo>
        <DisplayName>Maureen Boyle</DisplayName>
        <AccountId>17</AccountId>
        <AccountType/>
      </UserInfo>
      <UserInfo>
        <DisplayName>Ray Glasheen</DisplayName>
        <AccountId>22</AccountId>
        <AccountType/>
      </UserInfo>
    </SharedWithUsers>
    <_Flow_SignoffStatus xmlns="faf12e0e-2dae-4c79-960d-0c36bb0397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FB13D1C689144BB5F9CE4432496FCB" ma:contentTypeVersion="15" ma:contentTypeDescription="Create a new document." ma:contentTypeScope="" ma:versionID="bf59984088697774faa4183dd5dc7d53">
  <xsd:schema xmlns:xsd="http://www.w3.org/2001/XMLSchema" xmlns:xs="http://www.w3.org/2001/XMLSchema" xmlns:p="http://schemas.microsoft.com/office/2006/metadata/properties" xmlns:ns2="cf1a6e66-1f70-4758-bffa-fec7fdad6eba" xmlns:ns3="faf12e0e-2dae-4c79-960d-0c36bb039773" targetNamespace="http://schemas.microsoft.com/office/2006/metadata/properties" ma:root="true" ma:fieldsID="e6a913b41f72b7070b09f77a891f5774" ns2:_="" ns3:_="">
    <xsd:import namespace="cf1a6e66-1f70-4758-bffa-fec7fdad6eba"/>
    <xsd:import namespace="faf12e0e-2dae-4c79-960d-0c36bb03977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a6e66-1f70-4758-bffa-fec7fdad6eb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12e0e-2dae-4c79-960d-0c36bb039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5C0892-D583-430B-AD43-D1A4EB1EE043}">
  <ds:schemaRefs>
    <ds:schemaRef ds:uri="http://www.w3.org/XML/1998/namespace"/>
    <ds:schemaRef ds:uri="faf12e0e-2dae-4c79-960d-0c36bb039773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cf1a6e66-1f70-4758-bffa-fec7fdad6eba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833E78-CE7F-4E46-A82C-3A73C833D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1a6e66-1f70-4758-bffa-fec7fdad6eba"/>
    <ds:schemaRef ds:uri="faf12e0e-2dae-4c79-960d-0c36bb0397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4761</TotalTime>
  <Words>2261</Words>
  <Application>Microsoft Office PowerPoint</Application>
  <PresentationFormat>Widescreen</PresentationFormat>
  <Paragraphs>413</Paragraphs>
  <Slides>37</Slides>
  <Notes>25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Open Sans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Theme</vt:lpstr>
      <vt:lpstr>Microsoft 365 PPT Template - 2018</vt:lpstr>
      <vt:lpstr>PowerPoint Presentation</vt:lpstr>
      <vt:lpstr>PowerPoint Presentation</vt:lpstr>
      <vt:lpstr>Latest on SharePoint Framework – Building Microsoft 365 Solutions Using Unified Development Pattern</vt:lpstr>
      <vt:lpstr>PowerPoint Presentation</vt:lpstr>
      <vt:lpstr>PowerPoint Presentation</vt:lpstr>
      <vt:lpstr>DEMO</vt:lpstr>
      <vt:lpstr>PowerPoint Presentation</vt:lpstr>
      <vt:lpstr>PowerPoint Presentation</vt:lpstr>
      <vt:lpstr>SharePoint Framework (SPFx)</vt:lpstr>
      <vt:lpstr>SharePoint Framework component types</vt:lpstr>
      <vt:lpstr>SharePoint Framework Hosted Scenarios</vt:lpstr>
      <vt:lpstr>SharePoint Framework usage growth curve  </vt:lpstr>
      <vt:lpstr>Reusable open-source controls to increase your productivity</vt:lpstr>
      <vt:lpstr>What’s Coming in  SharePoint Framework 1.10</vt:lpstr>
      <vt:lpstr>SharePoint Framework 1.10 release – what’s included?</vt:lpstr>
      <vt:lpstr>Pre-allocated extension sizes in page rendering</vt:lpstr>
      <vt:lpstr>SharePoint as the hosting platform for Office add-ins – built with SharePoint Framework (name to be defined later xFx)</vt:lpstr>
      <vt:lpstr>DEMO</vt:lpstr>
      <vt:lpstr>1.10 Feature Set Recap</vt:lpstr>
      <vt:lpstr>1.10 Feature Set Recap</vt:lpstr>
      <vt:lpstr>The Road Ahead – SPFx vNext (aka xFx) and time after 1.10 release</vt:lpstr>
      <vt:lpstr>PowerPoint Presentation</vt:lpstr>
      <vt:lpstr>PowerPoint Presentation</vt:lpstr>
      <vt:lpstr>PowerPoint Presentation</vt:lpstr>
      <vt:lpstr>PowerPoint Presentation</vt:lpstr>
      <vt:lpstr>Microsoft 365 Platform - Ignite </vt:lpstr>
      <vt:lpstr>In a Nutshell </vt:lpstr>
      <vt:lpstr>DEMO</vt:lpstr>
      <vt:lpstr>Roadmap: SharePoint Developer platform</vt:lpstr>
      <vt:lpstr>Open-source and community</vt:lpstr>
      <vt:lpstr>PowerPoint Presentation</vt:lpstr>
      <vt:lpstr>PowerPoint Presentation</vt:lpstr>
      <vt:lpstr>Join the Office 365 Developer Program! </vt:lpstr>
      <vt:lpstr>PREVIEW: New SharePoint Sample Data Pack What can I do with it? 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Vesa Juvonen</cp:lastModifiedBy>
  <cp:revision>64</cp:revision>
  <dcterms:created xsi:type="dcterms:W3CDTF">2016-06-21T09:22:52Z</dcterms:created>
  <dcterms:modified xsi:type="dcterms:W3CDTF">2019-12-04T09:10:40Z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0x01010090FB13D1C689144BB5F9CE4432496FCB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vesaj@microsoft.com</vt:lpwstr>
  </property>
  <property fmtid="{D5CDD505-2E9C-101B-9397-08002B2CF9AE}" pid="6" name="MSIP_Label_f42aa342-8706-4288-bd11-ebb85995028c_SetDate">
    <vt:lpwstr>2019-11-28T11:51:27.0271673Z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1f59f4d9-8412-4384-b99e-a7df28dde338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